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4"/>
  </p:notesMasterIdLst>
  <p:sldIdLst>
    <p:sldId id="256" r:id="rId3"/>
    <p:sldId id="257" r:id="rId5"/>
    <p:sldId id="258" r:id="rId6"/>
    <p:sldId id="259" r:id="rId7"/>
    <p:sldId id="260" r:id="rId8"/>
    <p:sldId id="261" r:id="rId9"/>
    <p:sldId id="262" r:id="rId10"/>
    <p:sldId id="263" r:id="rId11"/>
  </p:sldIdLst>
  <p:sldSz cx="9144000" cy="5143500" type="screen16x9"/>
  <p:notesSz cx="6858000" cy="9144000"/>
  <p:embeddedFontLst>
    <p:embeddedFont>
      <p:font typeface="Maven Pro" panose="00000500000000000000"/>
      <p:regular r:id="rId15"/>
      <p:bold r:id="rId1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47A42FE-6425-4F73-9133-2627A7BC8BC4}" styleName="Table_0">
    <a:wholeTbl>
      <a:tcTxStyle>
        <a:srgbClr val="000000"/>
        <a:latin typeface="Arial"/>
        <a:ea typeface="Arial"/>
        <a:cs typeface="Arial"/>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Style>
        <a:tcBdr/>
      </a:tcStyle>
    </a:band1H>
    <a:band2H>
      <a:tcStyle>
        <a:tcBdr/>
      </a:tcStyle>
    </a:band2H>
    <a:band1V>
      <a:tcStyle>
        <a:tcBdr/>
      </a:tcStyle>
    </a:band1V>
    <a:band2V>
      <a:tcStyle>
        <a:tcBdr/>
      </a:tcStyle>
    </a:band2V>
    <a:lastCol>
      <a:tcStyle>
        <a:tcBdr/>
      </a:tcStyle>
    </a:lastCol>
    <a:firstCol>
      <a:tcStyle>
        <a:tcBdr/>
      </a:tcStyle>
    </a:firstCol>
    <a:lastRow>
      <a:tcStyle>
        <a:tcBdr/>
      </a:tcStyle>
    </a:lastRow>
    <a:seCell>
      <a:tcStyle>
        <a:tcBdr/>
      </a:tcStyle>
    </a:seCell>
    <a:swCell>
      <a:tcStyle>
        <a:tcBdr/>
      </a:tcStyle>
    </a:swCell>
    <a:firstRow>
      <a:tcStyle>
        <a:tcBdr/>
      </a:tcStyle>
    </a:firstRow>
    <a:neCell>
      <a:tcStyle>
        <a:tcBdr/>
      </a:tcStyle>
    </a:neCell>
    <a:nwCell>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1533" autoAdjust="0"/>
  </p:normalViewPr>
  <p:slideViewPr>
    <p:cSldViewPr snapToGrid="0">
      <p:cViewPr varScale="1">
        <p:scale>
          <a:sx n="64" d="100"/>
          <a:sy n="64" d="100"/>
        </p:scale>
        <p:origin x="1482" y="6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6" Type="http://schemas.openxmlformats.org/officeDocument/2006/relationships/font" Target="fonts/font2.fntdata"/><Relationship Id="rId15" Type="http://schemas.openxmlformats.org/officeDocument/2006/relationships/font" Target="fonts/font1.fntdata"/><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kaggle.com/tristan581/17k-apple-app-store-strategy-games" TargetMode="External"/><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56"/>
        <p:cNvGrpSpPr/>
        <p:nvPr/>
      </p:nvGrpSpPr>
      <p:grpSpPr>
        <a:xfrm>
          <a:off x="0" y="0"/>
          <a:ext cx="0" cy="0"/>
          <a:chOff x="0" y="0"/>
          <a:chExt cx="0" cy="0"/>
        </a:xfrm>
      </p:grpSpPr>
      <p:sp>
        <p:nvSpPr>
          <p:cNvPr id="57" name="Google Shape;57;g7a73919610_0_2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7a73919610_0_2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72"/>
        <p:cNvGrpSpPr/>
        <p:nvPr/>
      </p:nvGrpSpPr>
      <p:grpSpPr>
        <a:xfrm>
          <a:off x="0" y="0"/>
          <a:ext cx="0" cy="0"/>
          <a:chOff x="0" y="0"/>
          <a:chExt cx="0" cy="0"/>
        </a:xfrm>
      </p:grpSpPr>
      <p:sp>
        <p:nvSpPr>
          <p:cNvPr id="73" name="Google Shape;73;g7a73919610_0_2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 name="Google Shape;74;g7a73919610_0_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GB" sz="1200" dirty="0">
                <a:solidFill>
                  <a:srgbClr val="24292E"/>
                </a:solidFill>
                <a:highlight>
                  <a:srgbClr val="FFFFFF"/>
                </a:highlight>
              </a:rPr>
              <a:t>The data source was obtained from Kaggle via the following </a:t>
            </a:r>
            <a:r>
              <a:rPr lang="en-GB" sz="1200" dirty="0">
                <a:solidFill>
                  <a:srgbClr val="0366D6"/>
                </a:solidFill>
                <a:highlight>
                  <a:srgbClr val="FFFFFF"/>
                </a:highlight>
                <a:uFill>
                  <a:noFill/>
                </a:uFill>
                <a:hlinkClick r:id="rId3"/>
              </a:rPr>
              <a:t>link</a:t>
            </a:r>
            <a:r>
              <a:rPr lang="en-GB" sz="1200" dirty="0">
                <a:solidFill>
                  <a:srgbClr val="24292E"/>
                </a:solidFill>
                <a:highlight>
                  <a:srgbClr val="FFFFFF"/>
                </a:highlight>
              </a:rPr>
              <a:t> . The data set comprises 17,007 strategy games available on the Apple App Store and was collected on August 3rd, 2019 using the iTunes API and the App Store sitemap. </a:t>
            </a:r>
            <a:endParaRPr sz="1200" dirty="0">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GB" sz="1200" dirty="0">
                <a:solidFill>
                  <a:srgbClr val="24292E"/>
                </a:solidFill>
                <a:highlight>
                  <a:srgbClr val="FFFFFF"/>
                </a:highlight>
              </a:rPr>
              <a:t>17 features in dataset (key ones of interest: Icon URL, Average User Rating, User Rating </a:t>
            </a:r>
            <a:r>
              <a:rPr lang="en-GB" sz="1200" dirty="0" smtClean="0">
                <a:solidFill>
                  <a:srgbClr val="24292E"/>
                </a:solidFill>
                <a:highlight>
                  <a:srgbClr val="FFFFFF"/>
                </a:highlight>
              </a:rPr>
              <a:t>Count)</a:t>
            </a:r>
            <a:r>
              <a:rPr lang="en-GB" sz="1200" baseline="0" dirty="0" smtClean="0">
                <a:solidFill>
                  <a:srgbClr val="24292E"/>
                </a:solidFill>
                <a:highlight>
                  <a:srgbClr val="FFFFFF"/>
                </a:highlight>
              </a:rPr>
              <a:t> </a:t>
            </a:r>
            <a:endParaRPr sz="1200" dirty="0">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GB" sz="1200" dirty="0">
                <a:solidFill>
                  <a:srgbClr val="24292E"/>
                </a:solidFill>
                <a:highlight>
                  <a:srgbClr val="FFFFFF"/>
                </a:highlight>
              </a:rPr>
              <a:t>Drop any records from data set where Icon URL and Average User URL are null -&gt; remained 7,561 / 17,007 records (45</a:t>
            </a:r>
            <a:r>
              <a:rPr lang="en-GB" sz="1200" dirty="0" smtClean="0">
                <a:solidFill>
                  <a:srgbClr val="24292E"/>
                </a:solidFill>
                <a:highlight>
                  <a:srgbClr val="FFFFFF"/>
                </a:highlight>
              </a:rPr>
              <a:t>%) so</a:t>
            </a:r>
            <a:r>
              <a:rPr lang="en-GB" sz="1200" baseline="0" dirty="0" smtClean="0">
                <a:solidFill>
                  <a:srgbClr val="24292E"/>
                </a:solidFill>
                <a:highlight>
                  <a:srgbClr val="FFFFFF"/>
                </a:highlight>
              </a:rPr>
              <a:t> it’s a balanced data.</a:t>
            </a:r>
            <a:endParaRPr lang="en-GB" sz="1200" baseline="0" dirty="0" smtClean="0">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CA" sz="1200" baseline="0" dirty="0" smtClean="0">
                <a:solidFill>
                  <a:srgbClr val="24292E"/>
                </a:solidFill>
                <a:highlight>
                  <a:srgbClr val="FFFFFF"/>
                </a:highlight>
              </a:rPr>
              <a:t>E</a:t>
            </a:r>
            <a:r>
              <a:rPr lang="en-GB" sz="1200" baseline="0" dirty="0" smtClean="0">
                <a:solidFill>
                  <a:srgbClr val="24292E"/>
                </a:solidFill>
                <a:highlight>
                  <a:srgbClr val="FFFFFF"/>
                </a:highlight>
              </a:rPr>
              <a:t>very icon is converted into a 512 by 512 matrix of color code of RED,GREEN,BLUE, and then convert the matrix into a one-dimensional array. </a:t>
            </a:r>
            <a:endParaRPr lang="en-GB" sz="1200" baseline="0" dirty="0" smtClean="0">
              <a:solidFill>
                <a:srgbClr val="24292E"/>
              </a:solidFill>
              <a:highlight>
                <a:srgbClr val="FFFFFF"/>
              </a:highlight>
            </a:endParaRPr>
          </a:p>
          <a:p>
            <a:pPr marL="457200" lvl="0" indent="-304800" algn="l" rtl="0">
              <a:spcBef>
                <a:spcPts val="0"/>
              </a:spcBef>
              <a:spcAft>
                <a:spcPts val="0"/>
              </a:spcAft>
              <a:buClr>
                <a:srgbClr val="24292E"/>
              </a:buClr>
              <a:buSzPts val="1200"/>
              <a:buChar char="-"/>
            </a:pPr>
            <a:r>
              <a:rPr lang="en-CA" sz="1200" baseline="0" dirty="0" smtClean="0">
                <a:solidFill>
                  <a:srgbClr val="24292E"/>
                </a:solidFill>
                <a:highlight>
                  <a:srgbClr val="FFFFFF"/>
                </a:highlight>
              </a:rPr>
              <a:t>B</a:t>
            </a:r>
            <a:r>
              <a:rPr lang="en-GB" sz="1200" baseline="0" dirty="0" smtClean="0">
                <a:solidFill>
                  <a:srgbClr val="24292E"/>
                </a:solidFill>
                <a:highlight>
                  <a:srgbClr val="FFFFFF"/>
                </a:highlight>
              </a:rPr>
              <a:t>ased on the color array, there are 3 features created. </a:t>
            </a:r>
            <a:endParaRPr lang="en-GB" sz="1200" baseline="0" dirty="0" smtClean="0">
              <a:solidFill>
                <a:srgbClr val="24292E"/>
              </a:solidFill>
              <a:highlight>
                <a:srgbClr val="FFFFFF"/>
              </a:highlight>
            </a:endParaRPr>
          </a:p>
          <a:p>
            <a:pPr marL="914400" lvl="1" indent="-304800" algn="l" rtl="0">
              <a:spcBef>
                <a:spcPts val="0"/>
              </a:spcBef>
              <a:spcAft>
                <a:spcPts val="0"/>
              </a:spcAft>
              <a:buClr>
                <a:srgbClr val="24292E"/>
              </a:buClr>
              <a:buSzPts val="1200"/>
              <a:buChar char="-"/>
            </a:pPr>
            <a:r>
              <a:rPr lang="en-CA" sz="1200" baseline="0" dirty="0" smtClean="0">
                <a:solidFill>
                  <a:srgbClr val="24292E"/>
                </a:solidFill>
                <a:highlight>
                  <a:srgbClr val="FFFFFF"/>
                </a:highlight>
              </a:rPr>
              <a:t># of color codes that are taking more than 10% of the full image</a:t>
            </a:r>
            <a:endParaRPr lang="en-CA" sz="1200" baseline="0" dirty="0" smtClean="0">
              <a:solidFill>
                <a:srgbClr val="24292E"/>
              </a:solidFill>
              <a:highlight>
                <a:srgbClr val="FFFFFF"/>
              </a:highlight>
            </a:endParaRPr>
          </a:p>
          <a:p>
            <a:pPr marL="914400" lvl="1" indent="-304800" algn="l" rtl="0">
              <a:spcBef>
                <a:spcPts val="0"/>
              </a:spcBef>
              <a:spcAft>
                <a:spcPts val="0"/>
              </a:spcAft>
              <a:buClr>
                <a:srgbClr val="24292E"/>
              </a:buClr>
              <a:buSzPts val="1200"/>
              <a:buChar char="-"/>
            </a:pPr>
            <a:r>
              <a:rPr lang="en-CA" sz="1200" baseline="0" dirty="0" smtClean="0">
                <a:solidFill>
                  <a:srgbClr val="24292E"/>
                </a:solidFill>
                <a:highlight>
                  <a:srgbClr val="FFFFFF"/>
                </a:highlight>
              </a:rPr>
              <a:t># of color codes that are taking less than 0.1% of the full image</a:t>
            </a:r>
            <a:endParaRPr lang="en-CA" sz="1200" baseline="0" dirty="0" smtClean="0">
              <a:solidFill>
                <a:srgbClr val="24292E"/>
              </a:solidFill>
              <a:highlight>
                <a:srgbClr val="FFFFFF"/>
              </a:highlight>
            </a:endParaRPr>
          </a:p>
          <a:p>
            <a:pPr marL="914400" lvl="1" indent="-304800" algn="l" rtl="0">
              <a:spcBef>
                <a:spcPts val="0"/>
              </a:spcBef>
              <a:spcAft>
                <a:spcPts val="0"/>
              </a:spcAft>
              <a:buClr>
                <a:srgbClr val="24292E"/>
              </a:buClr>
              <a:buSzPts val="1200"/>
              <a:buChar char="-"/>
            </a:pPr>
            <a:r>
              <a:rPr lang="en-CA" sz="1200" baseline="0" dirty="0" smtClean="0">
                <a:solidFill>
                  <a:srgbClr val="24292E"/>
                </a:solidFill>
                <a:highlight>
                  <a:srgbClr val="FFFFFF"/>
                </a:highlight>
              </a:rPr>
              <a:t>The frequency of the color code that appears the most </a:t>
            </a:r>
            <a:endParaRPr lang="en-GB" sz="1200" baseline="0" dirty="0" smtClean="0">
              <a:solidFill>
                <a:srgbClr val="24292E"/>
              </a:solidFill>
              <a:highlight>
                <a:srgbClr val="FFFFFF"/>
              </a:highligh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82"/>
        <p:cNvGrpSpPr/>
        <p:nvPr/>
      </p:nvGrpSpPr>
      <p:grpSpPr>
        <a:xfrm>
          <a:off x="0" y="0"/>
          <a:ext cx="0" cy="0"/>
          <a:chOff x="0" y="0"/>
          <a:chExt cx="0" cy="0"/>
        </a:xfrm>
      </p:grpSpPr>
      <p:sp>
        <p:nvSpPr>
          <p:cNvPr id="83" name="Google Shape;83;g7a73919610_0_2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a73919610_0_2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96"/>
        <p:cNvGrpSpPr/>
        <p:nvPr/>
      </p:nvGrpSpPr>
      <p:grpSpPr>
        <a:xfrm>
          <a:off x="0" y="0"/>
          <a:ext cx="0" cy="0"/>
          <a:chOff x="0" y="0"/>
          <a:chExt cx="0" cy="0"/>
        </a:xfrm>
      </p:grpSpPr>
      <p:sp>
        <p:nvSpPr>
          <p:cNvPr id="97" name="Google Shape;97;g7a73919610_0_28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7a73919610_0_2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06"/>
        <p:cNvGrpSpPr/>
        <p:nvPr/>
      </p:nvGrpSpPr>
      <p:grpSpPr>
        <a:xfrm>
          <a:off x="0" y="0"/>
          <a:ext cx="0" cy="0"/>
          <a:chOff x="0" y="0"/>
          <a:chExt cx="0" cy="0"/>
        </a:xfrm>
      </p:grpSpPr>
      <p:sp>
        <p:nvSpPr>
          <p:cNvPr id="107" name="Google Shape;107;g7a73919610_0_1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7a73919610_0_1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600"/>
              </a:spcBef>
              <a:spcAft>
                <a:spcPts val="0"/>
              </a:spcAft>
              <a:buClr>
                <a:schemeClr val="dk1"/>
              </a:buClr>
              <a:buSzPts val="1100"/>
              <a:buFont typeface="Arial" panose="020B0604020202020204"/>
              <a:buNone/>
            </a:pPr>
            <a:r>
              <a:rPr lang="en-CA" sz="1300" dirty="0" smtClean="0"/>
              <a:t>S</a:t>
            </a:r>
            <a:r>
              <a:rPr lang="en-GB" sz="1300" dirty="0" smtClean="0"/>
              <a:t>o</a:t>
            </a:r>
            <a:r>
              <a:rPr lang="en-GB" sz="1300" baseline="0" dirty="0" smtClean="0"/>
              <a:t> after fine tuning, we are quite happy about the 73% accuracy. </a:t>
            </a:r>
            <a:r>
              <a:rPr lang="en-CA" sz="1300" baseline="0" dirty="0" smtClean="0"/>
              <a:t>A</a:t>
            </a:r>
            <a:r>
              <a:rPr lang="en-GB" sz="1300" baseline="0" dirty="0" smtClean="0"/>
              <a:t>nd by comparing our predicted value to the actual rating, we see 100% of the  </a:t>
            </a:r>
            <a:r>
              <a:rPr lang="en-GB" sz="1300" dirty="0" smtClean="0"/>
              <a:t>indicating 100% of all the game icons with high rating were correctly labled by the Random Forest classifier. </a:t>
            </a:r>
            <a:endParaRPr lang="en-GB" sz="1300" dirty="0" smtClean="0"/>
          </a:p>
          <a:p>
            <a:pPr marL="0" lvl="0" indent="0" algn="l" rtl="0">
              <a:lnSpc>
                <a:spcPct val="115000"/>
              </a:lnSpc>
              <a:spcBef>
                <a:spcPts val="600"/>
              </a:spcBef>
              <a:spcAft>
                <a:spcPts val="0"/>
              </a:spcAft>
              <a:buClr>
                <a:schemeClr val="dk1"/>
              </a:buClr>
              <a:buSzPts val="1100"/>
              <a:buFont typeface="Arial" panose="020B0604020202020204"/>
              <a:buNone/>
            </a:pPr>
            <a:r>
              <a:rPr lang="en-CA" sz="1300" dirty="0" smtClean="0"/>
              <a:t>But</a:t>
            </a:r>
            <a:r>
              <a:rPr lang="en-CA" sz="1300" baseline="0" dirty="0" smtClean="0"/>
              <a:t> few hours before today’s class, our prediction do not give false negative, it’s either false positive or true positive, in other words, the model is predicting all the apps are having a high rating.</a:t>
            </a:r>
            <a:endParaRPr lang="en-CA" sz="1300" baseline="0" dirty="0" smtClean="0"/>
          </a:p>
          <a:p>
            <a:pPr marL="0" lvl="0" indent="0" algn="l" rtl="0">
              <a:lnSpc>
                <a:spcPct val="115000"/>
              </a:lnSpc>
              <a:spcBef>
                <a:spcPts val="600"/>
              </a:spcBef>
              <a:spcAft>
                <a:spcPts val="0"/>
              </a:spcAft>
              <a:buClr>
                <a:schemeClr val="dk1"/>
              </a:buClr>
              <a:buSzPts val="1100"/>
              <a:buFont typeface="Arial" panose="020B0604020202020204"/>
              <a:buNone/>
            </a:pPr>
            <a:endParaRPr lang="en-CA" sz="1300" baseline="0" dirty="0" smtClean="0"/>
          </a:p>
          <a:p>
            <a:pPr marL="0" lvl="0" indent="0" algn="l" rtl="0">
              <a:lnSpc>
                <a:spcPct val="115000"/>
              </a:lnSpc>
              <a:spcBef>
                <a:spcPts val="600"/>
              </a:spcBef>
              <a:spcAft>
                <a:spcPts val="0"/>
              </a:spcAft>
              <a:buClr>
                <a:schemeClr val="dk1"/>
              </a:buClr>
              <a:buSzPts val="1100"/>
              <a:buFont typeface="Arial" panose="020B0604020202020204"/>
              <a:buNone/>
            </a:pPr>
            <a:r>
              <a:rPr lang="en-CA" sz="1300" dirty="0" smtClean="0"/>
              <a:t>We</a:t>
            </a:r>
            <a:r>
              <a:rPr lang="en-CA" sz="1300" baseline="0" dirty="0" smtClean="0"/>
              <a:t> would like to share our lesson with everyone that high accuracy does not means good model performance.</a:t>
            </a:r>
            <a:endParaRPr lang="en-GB" sz="1300" dirty="0" smtClean="0"/>
          </a:p>
          <a:p>
            <a:pPr marL="0" lvl="0" indent="0" algn="l" rtl="0">
              <a:lnSpc>
                <a:spcPct val="115000"/>
              </a:lnSpc>
              <a:spcBef>
                <a:spcPts val="600"/>
              </a:spcBef>
              <a:spcAft>
                <a:spcPts val="0"/>
              </a:spcAft>
              <a:buClr>
                <a:schemeClr val="dk1"/>
              </a:buClr>
              <a:buSzPts val="1100"/>
              <a:buFont typeface="Arial" panose="020B0604020202020204"/>
              <a:buNone/>
            </a:pPr>
            <a:r>
              <a:rPr lang="en-GB" sz="1300" dirty="0" smtClean="0"/>
              <a:t>****************************************************</a:t>
            </a:r>
            <a:endParaRPr lang="en-GB" sz="1300" dirty="0" smtClean="0"/>
          </a:p>
          <a:p>
            <a:pPr marL="0" lvl="0" indent="0" algn="l" rtl="0">
              <a:lnSpc>
                <a:spcPct val="115000"/>
              </a:lnSpc>
              <a:spcBef>
                <a:spcPts val="600"/>
              </a:spcBef>
              <a:spcAft>
                <a:spcPts val="0"/>
              </a:spcAft>
              <a:buClr>
                <a:schemeClr val="dk1"/>
              </a:buClr>
              <a:buSzPts val="1100"/>
              <a:buFont typeface="Arial" panose="020B0604020202020204"/>
              <a:buNone/>
            </a:pPr>
            <a:r>
              <a:rPr lang="en-GB" sz="1300" dirty="0" smtClean="0"/>
              <a:t>Confusion </a:t>
            </a:r>
            <a:r>
              <a:rPr lang="en-GB" sz="1300" dirty="0"/>
              <a:t>Matrix Results: Model accurately predicted 1664 / 2269 (73%) cases that the game is a Great App (high rating of 4 or higher). However, there are 605 cases (25%) cases where the model incorrectly predicted that the game is a Great App, when based on the actual average user ratings from the data set, the games had low ratings.</a:t>
            </a:r>
            <a:endParaRPr sz="1300" dirty="0"/>
          </a:p>
          <a:p>
            <a:pPr marL="0" lvl="0" indent="0" algn="l" rtl="0">
              <a:lnSpc>
                <a:spcPct val="115000"/>
              </a:lnSpc>
              <a:spcBef>
                <a:spcPts val="600"/>
              </a:spcBef>
              <a:spcAft>
                <a:spcPts val="0"/>
              </a:spcAft>
              <a:buClr>
                <a:schemeClr val="dk1"/>
              </a:buClr>
              <a:buSzPts val="1100"/>
              <a:buFont typeface="Arial" panose="020B0604020202020204"/>
              <a:buNone/>
            </a:pPr>
            <a:r>
              <a:rPr lang="en-GB" sz="1300" dirty="0"/>
              <a:t>Classification Report Results: 73% precision classifying that a game is a Great App based </a:t>
            </a:r>
            <a:r>
              <a:rPr lang="en-GB" sz="1300" dirty="0" smtClean="0"/>
              <a:t>on </a:t>
            </a:r>
            <a:r>
              <a:rPr lang="en-GB" sz="1300" dirty="0"/>
              <a:t>feature variables hpercent_is_0 and max_c_cnt_is_less_27000 (0 color taking &gt;10% of game icon, &lt;27,000 pixels of the most frequent color present in icon). 100% recall indicating 100% of all the game icons with high rating were correctly labled by the Random Forest classifier. F1 score of 85%, measuring test's accuracy as weighted harmonic mean of precision and recall. Overall, the Random Forest Classifer is good at recognizing game with high rating.</a:t>
            </a:r>
            <a:endParaRPr sz="1300" dirty="0"/>
          </a:p>
          <a:p>
            <a:pPr marL="0" lvl="0" indent="0" algn="l" rtl="0">
              <a:lnSpc>
                <a:spcPct val="115000"/>
              </a:lnSpc>
              <a:spcBef>
                <a:spcPts val="600"/>
              </a:spcBef>
              <a:spcAft>
                <a:spcPts val="0"/>
              </a:spcAft>
              <a:buClr>
                <a:schemeClr val="dk1"/>
              </a:buClr>
              <a:buSzPts val="1100"/>
              <a:buFont typeface="Arial" panose="020B0604020202020204"/>
              <a:buNone/>
            </a:pPr>
            <a:r>
              <a:rPr lang="en-GB" sz="1300" dirty="0"/>
              <a:t>Mean AUC Score: Mean AUC score value of 0.48 indicates a mediocre classifier, being able to distinguish between highly rated games versus low rated games.</a:t>
            </a:r>
            <a:endParaRPr sz="1300" dirty="0"/>
          </a:p>
          <a:p>
            <a:pPr marL="0" lvl="0" indent="0" algn="l" rtl="0">
              <a:spcBef>
                <a:spcPts val="60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19"/>
        <p:cNvGrpSpPr/>
        <p:nvPr/>
      </p:nvGrpSpPr>
      <p:grpSpPr>
        <a:xfrm>
          <a:off x="0" y="0"/>
          <a:ext cx="0" cy="0"/>
          <a:chOff x="0" y="0"/>
          <a:chExt cx="0" cy="0"/>
        </a:xfrm>
      </p:grpSpPr>
      <p:sp>
        <p:nvSpPr>
          <p:cNvPr id="120" name="Google Shape;120;g7a73919610_0_2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7a73919610_0_2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PhAnim="0" showMasterSp="0">
  <p:cSld>
    <p:spTree>
      <p:nvGrpSpPr>
        <p:cNvPr id="1" name="Shape 133"/>
        <p:cNvGrpSpPr/>
        <p:nvPr/>
      </p:nvGrpSpPr>
      <p:grpSpPr>
        <a:xfrm>
          <a:off x="0" y="0"/>
          <a:ext cx="0" cy="0"/>
          <a:chOff x="0" y="0"/>
          <a:chExt cx="0" cy="0"/>
        </a:xfrm>
      </p:grpSpPr>
      <p:sp>
        <p:nvSpPr>
          <p:cNvPr id="134" name="Google Shape;134;g7a84819870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7a84819870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CA" dirty="0" smtClean="0"/>
              <a:t>Limitations: the</a:t>
            </a:r>
            <a:r>
              <a:rPr lang="en-CA" baseline="0" dirty="0" smtClean="0"/>
              <a:t> rating and the icon image does not have the strongest correlation.</a:t>
            </a:r>
            <a:r>
              <a:rPr lang="en-CA" baseline="0" dirty="0"/>
              <a:t> </a:t>
            </a:r>
            <a:r>
              <a:rPr lang="en-CA" baseline="0" dirty="0" smtClean="0"/>
              <a:t>If the # of download is available, it might higher correlation. if we know the age group of the end-user who is using the app, the model might gives more insights.</a:t>
            </a:r>
            <a:endParaRPr lang="en-CA" baseline="0" dirty="0" smtClean="0"/>
          </a:p>
          <a:p>
            <a:pPr marL="0" lvl="0" indent="0" algn="l" rtl="0">
              <a:spcBef>
                <a:spcPts val="0"/>
              </a:spcBef>
              <a:spcAft>
                <a:spcPts val="0"/>
              </a:spcAft>
              <a:buNone/>
            </a:pPr>
            <a:r>
              <a:rPr lang="en-CA" baseline="0" dirty="0" smtClean="0"/>
              <a:t>When we think about art, is </a:t>
            </a:r>
            <a:r>
              <a:rPr lang="en-CA" baseline="0" dirty="0" err="1" smtClean="0"/>
              <a:t>sth</a:t>
            </a:r>
            <a:r>
              <a:rPr lang="en-CA" baseline="0" dirty="0" smtClean="0"/>
              <a:t> not measurable, but that’s not always the case anymore. Using AI technology, an art work can be generated from a picture.  Based on big data analysis, the filmmaker knows how many  </a:t>
            </a:r>
            <a:endParaRPr lang="en-CA" baseline="0" dirty="0" smtClean="0"/>
          </a:p>
          <a:p>
            <a:pPr marL="0" lvl="0" indent="0" algn="l" rtl="0">
              <a:spcBef>
                <a:spcPts val="0"/>
              </a:spcBef>
              <a:spcAft>
                <a:spcPts val="0"/>
              </a:spcAft>
              <a:buNone/>
            </a:pPr>
            <a:r>
              <a:rPr lang="en-CA" baseline="0" dirty="0" smtClean="0"/>
              <a:t>With limited time and data available, this is just a first step. </a:t>
            </a:r>
            <a:endParaRPr lang="en-CA" baseline="0" dirty="0" smtClean="0"/>
          </a:p>
          <a:p>
            <a:pPr marL="0" marR="0" lvl="0" indent="0" algn="l" defTabSz="914400" rtl="0" eaLnBrk="1" fontAlgn="auto" latinLnBrk="0" hangingPunct="1">
              <a:lnSpc>
                <a:spcPct val="100000"/>
              </a:lnSpc>
              <a:spcBef>
                <a:spcPts val="0"/>
              </a:spcBef>
              <a:spcAft>
                <a:spcPts val="0"/>
              </a:spcAft>
              <a:buClr>
                <a:srgbClr val="000000"/>
              </a:buClr>
              <a:buSzPts val="1100"/>
              <a:buFont typeface="Arial" panose="020B0604020202020204"/>
              <a:buNone/>
              <a:defRPr/>
            </a:pPr>
            <a:r>
              <a:rPr lang="en-CA" baseline="0" dirty="0" smtClean="0"/>
              <a:t>We can also use this data to study what is the best color tone and best background color to attract more download or higher rating.</a:t>
            </a:r>
            <a:endParaRPr lang="en-CA" baseline="0"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matchingName="Title slid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matchingNam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matchingName="Section header">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matchingName="Title and body">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matchingName="Title and two columns">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matchingName="Title 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fld>
            <a:endParaRPr lang="en-GB"/>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3.xml"/><Relationship Id="rId2" Type="http://schemas.openxmlformats.org/officeDocument/2006/relationships/image" Target="../media/image8.png"/><Relationship Id="rId1" Type="http://schemas.openxmlformats.org/officeDocument/2006/relationships/image" Target="../media/image7.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3.xml"/><Relationship Id="rId2" Type="http://schemas.openxmlformats.org/officeDocument/2006/relationships/image" Target="../media/image10.png"/><Relationship Id="rId1" Type="http://schemas.openxmlformats.org/officeDocument/2006/relationships/image" Target="../media/image9.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3.xml"/><Relationship Id="rId2" Type="http://schemas.openxmlformats.org/officeDocument/2006/relationships/image" Target="../media/image12.png"/><Relationship Id="rId1"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image" Target="../media/image13.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3.xml"/><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8.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3.xml"/><Relationship Id="rId4" Type="http://schemas.openxmlformats.org/officeDocument/2006/relationships/image" Target="../media/image21.png"/><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stretch>
            <a:fillRect/>
          </a:stretch>
        </a:blip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4572000" y="60300"/>
            <a:ext cx="4483500" cy="1669800"/>
          </a:xfrm>
          <a:prstGeom prst="rect">
            <a:avLst/>
          </a:prstGeom>
          <a:solidFill>
            <a:srgbClr val="F6EDED">
              <a:alpha val="0"/>
            </a:srgbClr>
          </a:solidFill>
          <a:ln>
            <a:noFill/>
          </a:ln>
          <a:effectLst>
            <a:outerShdw blurRad="57150" dist="19050" dir="5400000" algn="bl" rotWithShape="0">
              <a:srgbClr val="000000">
                <a:alpha val="50000"/>
              </a:srgbClr>
            </a:outerShdw>
          </a:effectLst>
        </p:spPr>
        <p:txBody>
          <a:bodyPr spcFirstLastPara="1" wrap="square" lIns="91425" tIns="91425" rIns="91425" bIns="91425" anchor="b" anchorCtr="0">
            <a:noAutofit/>
          </a:bodyPr>
          <a:lstStyle/>
          <a:p>
            <a:pPr marL="0" lvl="0" indent="0" algn="r" rtl="0">
              <a:spcBef>
                <a:spcPts val="0"/>
              </a:spcBef>
              <a:spcAft>
                <a:spcPts val="0"/>
              </a:spcAft>
              <a:buNone/>
            </a:pPr>
            <a:r>
              <a:rPr lang="en-GB" sz="3600" b="1">
                <a:solidFill>
                  <a:srgbClr val="FFFFFF"/>
                </a:solidFill>
                <a:latin typeface="Maven Pro" panose="00000500000000000000"/>
                <a:ea typeface="Maven Pro" panose="00000500000000000000"/>
                <a:cs typeface="Maven Pro" panose="00000500000000000000"/>
                <a:sym typeface="Maven Pro" panose="00000500000000000000"/>
              </a:rPr>
              <a:t>Apple App Store Game Icons linked to User Rating</a:t>
            </a:r>
            <a:endParaRPr sz="3600" b="1">
              <a:solidFill>
                <a:srgbClr val="FFFFFF"/>
              </a:solidFill>
              <a:latin typeface="Maven Pro" panose="00000500000000000000"/>
              <a:ea typeface="Maven Pro" panose="00000500000000000000"/>
              <a:cs typeface="Maven Pro" panose="00000500000000000000"/>
              <a:sym typeface="Maven Pro" panose="00000500000000000000"/>
            </a:endParaRPr>
          </a:p>
        </p:txBody>
      </p:sp>
      <p:sp>
        <p:nvSpPr>
          <p:cNvPr id="55" name="Google Shape;55;p13"/>
          <p:cNvSpPr txBox="1">
            <a:spLocks noGrp="1"/>
          </p:cNvSpPr>
          <p:nvPr>
            <p:ph type="subTitle" idx="1"/>
          </p:nvPr>
        </p:nvSpPr>
        <p:spPr>
          <a:xfrm>
            <a:off x="5939400" y="4590225"/>
            <a:ext cx="3128400" cy="514200"/>
          </a:xfrm>
          <a:prstGeom prst="rect">
            <a:avLst/>
          </a:prstGeom>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r" rtl="0">
              <a:spcBef>
                <a:spcPts val="0"/>
              </a:spcBef>
              <a:spcAft>
                <a:spcPts val="0"/>
              </a:spcAft>
              <a:buNone/>
            </a:pPr>
            <a:r>
              <a:rPr lang="en-GB" sz="1350" b="1">
                <a:solidFill>
                  <a:srgbClr val="000000"/>
                </a:solidFill>
              </a:rPr>
              <a:t>Team 7 </a:t>
            </a:r>
            <a:endParaRPr sz="1350" b="1">
              <a:solidFill>
                <a:srgbClr val="000000"/>
              </a:solidFill>
            </a:endParaRPr>
          </a:p>
          <a:p>
            <a:pPr marL="0" lvl="0" indent="0" algn="r" rtl="0">
              <a:spcBef>
                <a:spcPts val="0"/>
              </a:spcBef>
              <a:spcAft>
                <a:spcPts val="0"/>
              </a:spcAft>
              <a:buNone/>
            </a:pPr>
            <a:r>
              <a:rPr lang="en-GB" sz="1350" b="1">
                <a:solidFill>
                  <a:srgbClr val="000000"/>
                </a:solidFill>
              </a:rPr>
              <a:t>Leona Yiu &amp; Xiaoxu Zhang</a:t>
            </a:r>
            <a:endParaRPr sz="1350" b="1">
              <a:solidFill>
                <a:srgbClr val="000000"/>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311700" y="445025"/>
            <a:ext cx="8520600" cy="572700"/>
          </a:xfrm>
          <a:prstGeom prst="rect">
            <a:avLst/>
          </a:prstGeom>
          <a:solidFill>
            <a:srgbClr val="073763"/>
          </a:solidFill>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Objective</a:t>
            </a:r>
            <a:endParaRPr>
              <a:solidFill>
                <a:srgbClr val="FFFFFF"/>
              </a:solidFill>
            </a:endParaRPr>
          </a:p>
        </p:txBody>
      </p:sp>
      <p:sp>
        <p:nvSpPr>
          <p:cNvPr id="61" name="Google Shape;61;p14"/>
          <p:cNvSpPr txBox="1">
            <a:spLocks noGrp="1"/>
          </p:cNvSpPr>
          <p:nvPr>
            <p:ph type="body" idx="1"/>
          </p:nvPr>
        </p:nvSpPr>
        <p:spPr>
          <a:xfrm>
            <a:off x="385300" y="1017725"/>
            <a:ext cx="8520600" cy="10968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Can we predict the user rating of a game from the Apple App Store                           based on the appearance of the game’s icon (512 x 512 pixels)? </a:t>
            </a:r>
            <a:endParaRPr lang="en-GB"/>
          </a:p>
        </p:txBody>
      </p:sp>
      <p:sp>
        <p:nvSpPr>
          <p:cNvPr id="62" name="Google Shape;62;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000">
                <a:latin typeface="Arial" panose="020B0604020202020204"/>
                <a:ea typeface="Arial" panose="020B0604020202020204"/>
                <a:cs typeface="Arial" panose="020B0604020202020204"/>
                <a:sym typeface="Arial" panose="020B0604020202020204"/>
              </a:rPr>
            </a:fld>
            <a:endParaRPr sz="1000">
              <a:latin typeface="Arial" panose="020B0604020202020204"/>
              <a:ea typeface="Arial" panose="020B0604020202020204"/>
              <a:cs typeface="Arial" panose="020B0604020202020204"/>
              <a:sym typeface="Arial" panose="020B0604020202020204"/>
            </a:endParaRPr>
          </a:p>
        </p:txBody>
      </p:sp>
      <p:pic>
        <p:nvPicPr>
          <p:cNvPr id="63" name="Google Shape;63;p14"/>
          <p:cNvPicPr preferRelativeResize="0"/>
          <p:nvPr/>
        </p:nvPicPr>
        <p:blipFill>
          <a:blip r:embed="rId1"/>
          <a:stretch>
            <a:fillRect/>
          </a:stretch>
        </p:blipFill>
        <p:spPr>
          <a:xfrm>
            <a:off x="7236000" y="1050450"/>
            <a:ext cx="1303925" cy="1328175"/>
          </a:xfrm>
          <a:prstGeom prst="rect">
            <a:avLst/>
          </a:prstGeom>
          <a:noFill/>
          <a:ln>
            <a:noFill/>
          </a:ln>
        </p:spPr>
      </p:pic>
      <p:pic>
        <p:nvPicPr>
          <p:cNvPr id="64" name="Google Shape;64;p14"/>
          <p:cNvPicPr preferRelativeResize="0"/>
          <p:nvPr/>
        </p:nvPicPr>
        <p:blipFill>
          <a:blip r:embed="rId2"/>
          <a:stretch>
            <a:fillRect/>
          </a:stretch>
        </p:blipFill>
        <p:spPr>
          <a:xfrm>
            <a:off x="6735550" y="2615225"/>
            <a:ext cx="1844076" cy="1844076"/>
          </a:xfrm>
          <a:prstGeom prst="rect">
            <a:avLst/>
          </a:prstGeom>
          <a:noFill/>
          <a:ln>
            <a:noFill/>
          </a:ln>
          <a:effectLst>
            <a:outerShdw blurRad="57150" dist="19050" dir="5400000" algn="bl" rotWithShape="0">
              <a:srgbClr val="000000">
                <a:alpha val="50000"/>
              </a:srgbClr>
            </a:outerShdw>
          </a:effectLst>
        </p:spPr>
      </p:pic>
      <p:sp>
        <p:nvSpPr>
          <p:cNvPr id="65" name="Google Shape;65;p14"/>
          <p:cNvSpPr txBox="1"/>
          <p:nvPr/>
        </p:nvSpPr>
        <p:spPr>
          <a:xfrm>
            <a:off x="6708225" y="4412500"/>
            <a:ext cx="1898700" cy="64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Kingdom Rush HD </a:t>
            </a:r>
            <a:endParaRPr sz="1100" b="1"/>
          </a:p>
          <a:p>
            <a:pPr marL="0" lvl="0" indent="0" algn="ctr" rtl="0">
              <a:spcBef>
                <a:spcPts val="0"/>
              </a:spcBef>
              <a:spcAft>
                <a:spcPts val="0"/>
              </a:spcAft>
              <a:buNone/>
            </a:pPr>
            <a:r>
              <a:rPr lang="en-GB" sz="1100"/>
              <a:t>Average User Rating: 5</a:t>
            </a:r>
            <a:endParaRPr sz="1100"/>
          </a:p>
          <a:p>
            <a:pPr marL="0" lvl="0" indent="0" algn="ctr" rtl="0">
              <a:spcBef>
                <a:spcPts val="0"/>
              </a:spcBef>
              <a:spcAft>
                <a:spcPts val="0"/>
              </a:spcAft>
              <a:buNone/>
            </a:pPr>
            <a:r>
              <a:rPr lang="en-GB" sz="1100"/>
              <a:t>User Rating Count: 36,212</a:t>
            </a:r>
            <a:endParaRPr sz="1100"/>
          </a:p>
        </p:txBody>
      </p:sp>
      <p:pic>
        <p:nvPicPr>
          <p:cNvPr id="66" name="Google Shape;66;p14"/>
          <p:cNvPicPr preferRelativeResize="0"/>
          <p:nvPr/>
        </p:nvPicPr>
        <p:blipFill>
          <a:blip r:embed="rId3"/>
          <a:stretch>
            <a:fillRect/>
          </a:stretch>
        </p:blipFill>
        <p:spPr>
          <a:xfrm>
            <a:off x="4641075" y="2615238"/>
            <a:ext cx="1844076" cy="1844046"/>
          </a:xfrm>
          <a:prstGeom prst="rect">
            <a:avLst/>
          </a:prstGeom>
          <a:noFill/>
          <a:ln>
            <a:noFill/>
          </a:ln>
          <a:effectLst>
            <a:outerShdw blurRad="57150" dist="19050" dir="5400000" algn="bl" rotWithShape="0">
              <a:srgbClr val="000000">
                <a:alpha val="50000"/>
              </a:srgbClr>
            </a:outerShdw>
          </a:effectLst>
        </p:spPr>
      </p:pic>
      <p:sp>
        <p:nvSpPr>
          <p:cNvPr id="67" name="Google Shape;67;p14"/>
          <p:cNvSpPr txBox="1"/>
          <p:nvPr/>
        </p:nvSpPr>
        <p:spPr>
          <a:xfrm>
            <a:off x="4613763" y="4412500"/>
            <a:ext cx="1898700" cy="64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Morocco</a:t>
            </a:r>
            <a:endParaRPr sz="1100" b="1"/>
          </a:p>
          <a:p>
            <a:pPr marL="0" lvl="0" indent="0" algn="ctr" rtl="0">
              <a:spcBef>
                <a:spcPts val="0"/>
              </a:spcBef>
              <a:spcAft>
                <a:spcPts val="0"/>
              </a:spcAft>
              <a:buNone/>
            </a:pPr>
            <a:r>
              <a:rPr lang="en-GB" sz="1100"/>
              <a:t>Average User Rating: 3</a:t>
            </a:r>
            <a:endParaRPr sz="1100"/>
          </a:p>
          <a:p>
            <a:pPr marL="0" lvl="0" indent="0" algn="ctr" rtl="0">
              <a:spcBef>
                <a:spcPts val="0"/>
              </a:spcBef>
              <a:spcAft>
                <a:spcPts val="0"/>
              </a:spcAft>
              <a:buNone/>
            </a:pPr>
            <a:r>
              <a:rPr lang="en-GB" sz="1100"/>
              <a:t>User Rating Count: 8,376</a:t>
            </a:r>
            <a:endParaRPr sz="1100"/>
          </a:p>
        </p:txBody>
      </p:sp>
      <p:pic>
        <p:nvPicPr>
          <p:cNvPr id="68" name="Google Shape;68;p14"/>
          <p:cNvPicPr preferRelativeResize="0"/>
          <p:nvPr/>
        </p:nvPicPr>
        <p:blipFill>
          <a:blip r:embed="rId4"/>
          <a:stretch>
            <a:fillRect/>
          </a:stretch>
        </p:blipFill>
        <p:spPr>
          <a:xfrm>
            <a:off x="2571300" y="2615225"/>
            <a:ext cx="1844076" cy="1844076"/>
          </a:xfrm>
          <a:prstGeom prst="rect">
            <a:avLst/>
          </a:prstGeom>
          <a:noFill/>
          <a:ln>
            <a:noFill/>
          </a:ln>
          <a:effectLst>
            <a:outerShdw blurRad="57150" dist="19050" dir="5400000" algn="bl" rotWithShape="0">
              <a:srgbClr val="000000">
                <a:alpha val="50000"/>
              </a:srgbClr>
            </a:outerShdw>
          </a:effectLst>
        </p:spPr>
      </p:pic>
      <p:sp>
        <p:nvSpPr>
          <p:cNvPr id="69" name="Google Shape;69;p14"/>
          <p:cNvSpPr txBox="1"/>
          <p:nvPr/>
        </p:nvSpPr>
        <p:spPr>
          <a:xfrm>
            <a:off x="2543975" y="4412500"/>
            <a:ext cx="1898700" cy="64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Tank Ace 1944 HD Lite</a:t>
            </a:r>
            <a:endParaRPr sz="1100" b="1"/>
          </a:p>
          <a:p>
            <a:pPr marL="0" lvl="0" indent="0" algn="ctr" rtl="0">
              <a:spcBef>
                <a:spcPts val="0"/>
              </a:spcBef>
              <a:spcAft>
                <a:spcPts val="0"/>
              </a:spcAft>
              <a:buNone/>
            </a:pPr>
            <a:r>
              <a:rPr lang="en-GB" sz="1100"/>
              <a:t>Average User Rating: 2</a:t>
            </a:r>
            <a:endParaRPr sz="1100"/>
          </a:p>
          <a:p>
            <a:pPr marL="0" lvl="0" indent="0" algn="ctr" rtl="0">
              <a:spcBef>
                <a:spcPts val="0"/>
              </a:spcBef>
              <a:spcAft>
                <a:spcPts val="0"/>
              </a:spcAft>
              <a:buNone/>
            </a:pPr>
            <a:r>
              <a:rPr lang="en-GB" sz="1100"/>
              <a:t>User Rating Count: 697</a:t>
            </a:r>
            <a:endParaRPr sz="1100"/>
          </a:p>
        </p:txBody>
      </p:sp>
      <p:pic>
        <p:nvPicPr>
          <p:cNvPr id="70" name="Google Shape;70;p14"/>
          <p:cNvPicPr preferRelativeResize="0"/>
          <p:nvPr/>
        </p:nvPicPr>
        <p:blipFill>
          <a:blip r:embed="rId5"/>
          <a:stretch>
            <a:fillRect/>
          </a:stretch>
        </p:blipFill>
        <p:spPr>
          <a:xfrm>
            <a:off x="513900" y="2615250"/>
            <a:ext cx="1844076" cy="1844076"/>
          </a:xfrm>
          <a:prstGeom prst="rect">
            <a:avLst/>
          </a:prstGeom>
          <a:noFill/>
          <a:ln>
            <a:noFill/>
          </a:ln>
          <a:effectLst>
            <a:outerShdw blurRad="57150" dist="19050" dir="5400000" algn="bl" rotWithShape="0">
              <a:srgbClr val="000000">
                <a:alpha val="50000"/>
              </a:srgbClr>
            </a:outerShdw>
          </a:effectLst>
        </p:spPr>
      </p:pic>
      <p:sp>
        <p:nvSpPr>
          <p:cNvPr id="71" name="Google Shape;71;p14"/>
          <p:cNvSpPr txBox="1"/>
          <p:nvPr/>
        </p:nvSpPr>
        <p:spPr>
          <a:xfrm>
            <a:off x="486588" y="4383125"/>
            <a:ext cx="1898700" cy="644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Laser Chess</a:t>
            </a:r>
            <a:endParaRPr sz="1100" b="1"/>
          </a:p>
          <a:p>
            <a:pPr marL="0" lvl="0" indent="0" algn="ctr" rtl="0">
              <a:spcBef>
                <a:spcPts val="0"/>
              </a:spcBef>
              <a:spcAft>
                <a:spcPts val="0"/>
              </a:spcAft>
              <a:buNone/>
            </a:pPr>
            <a:r>
              <a:rPr lang="en-GB" sz="1100"/>
              <a:t>Average User Rating: 1.5</a:t>
            </a:r>
            <a:endParaRPr sz="1100"/>
          </a:p>
          <a:p>
            <a:pPr marL="0" lvl="0" indent="0" algn="ctr" rtl="0">
              <a:spcBef>
                <a:spcPts val="0"/>
              </a:spcBef>
              <a:spcAft>
                <a:spcPts val="0"/>
              </a:spcAft>
              <a:buNone/>
            </a:pPr>
            <a:r>
              <a:rPr lang="en-GB" sz="1100"/>
              <a:t>User Rating Count: 200</a:t>
            </a:r>
            <a:endParaRPr sz="11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5"/>
        <p:cNvGrpSpPr/>
        <p:nvPr/>
      </p:nvGrpSpPr>
      <p:grpSpPr>
        <a:xfrm>
          <a:off x="0" y="0"/>
          <a:ext cx="0" cy="0"/>
          <a:chOff x="0" y="0"/>
          <a:chExt cx="0" cy="0"/>
        </a:xfrm>
      </p:grpSpPr>
      <p:sp>
        <p:nvSpPr>
          <p:cNvPr id="76" name="Google Shape;76;p15"/>
          <p:cNvSpPr txBox="1">
            <a:spLocks noGrp="1"/>
          </p:cNvSpPr>
          <p:nvPr>
            <p:ph type="title"/>
          </p:nvPr>
        </p:nvSpPr>
        <p:spPr>
          <a:xfrm>
            <a:off x="311700" y="445025"/>
            <a:ext cx="8520600" cy="572700"/>
          </a:xfrm>
          <a:prstGeom prst="rect">
            <a:avLst/>
          </a:prstGeom>
          <a:solidFill>
            <a:srgbClr val="073763"/>
          </a:solidFill>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Data Preparation</a:t>
            </a:r>
            <a:endParaRPr>
              <a:solidFill>
                <a:srgbClr val="FFFFFF"/>
              </a:solidFill>
            </a:endParaRPr>
          </a:p>
        </p:txBody>
      </p:sp>
      <p:sp>
        <p:nvSpPr>
          <p:cNvPr id="77" name="Google Shape;77;p1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GB"/>
              <a:t>Data set from Kaggle consists of 17,007 strategy games from Apple App Store collected on August 3rd, 2019</a:t>
            </a:r>
            <a:endParaRPr lang="en-GB"/>
          </a:p>
          <a:p>
            <a:pPr marL="457200" lvl="0" indent="-342900" algn="l" rtl="0">
              <a:spcBef>
                <a:spcPts val="0"/>
              </a:spcBef>
              <a:spcAft>
                <a:spcPts val="0"/>
              </a:spcAft>
              <a:buSzPts val="1800"/>
              <a:buChar char="●"/>
            </a:pPr>
            <a:r>
              <a:rPr lang="en-GB"/>
              <a:t>Each game icon jpg (taken from Icon URL) converted into 512 x 512 strings of color code (RGB format)</a:t>
            </a:r>
            <a:endParaRPr lang="en-GB"/>
          </a:p>
          <a:p>
            <a:pPr marL="457200" lvl="0" indent="-342900" algn="l" rtl="0">
              <a:spcBef>
                <a:spcPts val="0"/>
              </a:spcBef>
              <a:spcAft>
                <a:spcPts val="0"/>
              </a:spcAft>
              <a:buSzPts val="1800"/>
              <a:buChar char="●"/>
            </a:pPr>
            <a:r>
              <a:rPr lang="en-GB"/>
              <a:t>Based on color codes in icon, 3 features created:</a:t>
            </a:r>
            <a:endParaRPr lang="en-GB"/>
          </a:p>
          <a:p>
            <a:pPr marL="914400" lvl="1" indent="-317500" algn="l" rtl="0">
              <a:spcBef>
                <a:spcPts val="0"/>
              </a:spcBef>
              <a:spcAft>
                <a:spcPts val="0"/>
              </a:spcAft>
              <a:buSzPts val="1400"/>
              <a:buChar char="○"/>
            </a:pPr>
            <a:r>
              <a:rPr lang="en-GB"/>
              <a:t>hpercent_c_cnt: count of colors taking &gt;10% of full image</a:t>
            </a:r>
            <a:endParaRPr lang="en-GB"/>
          </a:p>
          <a:p>
            <a:pPr marL="914400" lvl="1" indent="-317500" algn="l" rtl="0">
              <a:spcBef>
                <a:spcPts val="0"/>
              </a:spcBef>
              <a:spcAft>
                <a:spcPts val="0"/>
              </a:spcAft>
              <a:buSzPts val="1400"/>
              <a:buChar char="○"/>
            </a:pPr>
            <a:r>
              <a:rPr lang="en-GB"/>
              <a:t>lpercent_c_cnt: count of colors taking &lt;0.1% of the full image </a:t>
            </a:r>
            <a:endParaRPr lang="en-GB"/>
          </a:p>
          <a:p>
            <a:pPr marL="914400" lvl="1" indent="-317500" algn="l" rtl="0">
              <a:spcBef>
                <a:spcPts val="0"/>
              </a:spcBef>
              <a:spcAft>
                <a:spcPts val="0"/>
              </a:spcAft>
              <a:buSzPts val="1400"/>
              <a:buChar char="○"/>
            </a:pPr>
            <a:r>
              <a:rPr lang="en-GB"/>
              <a:t>max_c_cnt: count of pixels of the color that appears the most in the icon image</a:t>
            </a:r>
            <a:endParaRPr lang="en-GB"/>
          </a:p>
        </p:txBody>
      </p:sp>
      <p:sp>
        <p:nvSpPr>
          <p:cNvPr id="78" name="Google Shape;78;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000">
                <a:latin typeface="Arial" panose="020B0604020202020204"/>
                <a:ea typeface="Arial" panose="020B0604020202020204"/>
                <a:cs typeface="Arial" panose="020B0604020202020204"/>
                <a:sym typeface="Arial" panose="020B0604020202020204"/>
              </a:rPr>
            </a:fld>
            <a:endParaRPr sz="1000">
              <a:latin typeface="Arial" panose="020B0604020202020204"/>
              <a:ea typeface="Arial" panose="020B0604020202020204"/>
              <a:cs typeface="Arial" panose="020B0604020202020204"/>
              <a:sym typeface="Arial" panose="020B0604020202020204"/>
            </a:endParaRPr>
          </a:p>
        </p:txBody>
      </p:sp>
      <p:sp>
        <p:nvSpPr>
          <p:cNvPr id="79" name="Google Shape;79;p15"/>
          <p:cNvSpPr/>
          <p:nvPr/>
        </p:nvSpPr>
        <p:spPr>
          <a:xfrm>
            <a:off x="3412208" y="4088397"/>
            <a:ext cx="474000" cy="393600"/>
          </a:xfrm>
          <a:prstGeom prst="rightArrow">
            <a:avLst>
              <a:gd name="adj1" fmla="val 50000"/>
              <a:gd name="adj2" fmla="val 50000"/>
            </a:avLst>
          </a:prstGeom>
          <a:solidFill>
            <a:srgbClr val="98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pic>
        <p:nvPicPr>
          <p:cNvPr id="80" name="Google Shape;80;p15"/>
          <p:cNvPicPr preferRelativeResize="0"/>
          <p:nvPr/>
        </p:nvPicPr>
        <p:blipFill>
          <a:blip r:embed="rId1"/>
          <a:stretch>
            <a:fillRect/>
          </a:stretch>
        </p:blipFill>
        <p:spPr>
          <a:xfrm>
            <a:off x="4225850" y="3616151"/>
            <a:ext cx="3996296" cy="1440675"/>
          </a:xfrm>
          <a:prstGeom prst="rect">
            <a:avLst/>
          </a:prstGeom>
          <a:noFill/>
          <a:ln>
            <a:noFill/>
          </a:ln>
        </p:spPr>
      </p:pic>
      <p:pic>
        <p:nvPicPr>
          <p:cNvPr id="81" name="Google Shape;81;p15"/>
          <p:cNvPicPr preferRelativeResize="0"/>
          <p:nvPr/>
        </p:nvPicPr>
        <p:blipFill>
          <a:blip r:embed="rId2"/>
          <a:stretch>
            <a:fillRect/>
          </a:stretch>
        </p:blipFill>
        <p:spPr>
          <a:xfrm>
            <a:off x="1623075" y="3616150"/>
            <a:ext cx="1393775" cy="139377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a:spLocks noGrp="1"/>
          </p:cNvSpPr>
          <p:nvPr>
            <p:ph type="title"/>
          </p:nvPr>
        </p:nvSpPr>
        <p:spPr>
          <a:xfrm>
            <a:off x="311700" y="445025"/>
            <a:ext cx="8520600" cy="572700"/>
          </a:xfrm>
          <a:prstGeom prst="rect">
            <a:avLst/>
          </a:prstGeom>
          <a:solidFill>
            <a:srgbClr val="073763"/>
          </a:solidFill>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Data Exploration</a:t>
            </a:r>
            <a:endParaRPr>
              <a:solidFill>
                <a:srgbClr val="FFFFFF"/>
              </a:solidFill>
            </a:endParaRPr>
          </a:p>
        </p:txBody>
      </p:sp>
      <p:sp>
        <p:nvSpPr>
          <p:cNvPr id="87" name="Google Shape;87;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000">
                <a:latin typeface="Arial" panose="020B0604020202020204"/>
                <a:ea typeface="Arial" panose="020B0604020202020204"/>
                <a:cs typeface="Arial" panose="020B0604020202020204"/>
                <a:sym typeface="Arial" panose="020B0604020202020204"/>
              </a:rPr>
            </a:fld>
            <a:endParaRPr sz="1000">
              <a:latin typeface="Arial" panose="020B0604020202020204"/>
              <a:ea typeface="Arial" panose="020B0604020202020204"/>
              <a:cs typeface="Arial" panose="020B0604020202020204"/>
              <a:sym typeface="Arial" panose="020B0604020202020204"/>
            </a:endParaRPr>
          </a:p>
        </p:txBody>
      </p:sp>
      <p:pic>
        <p:nvPicPr>
          <p:cNvPr id="88" name="Google Shape;88;p16"/>
          <p:cNvPicPr preferRelativeResize="0"/>
          <p:nvPr/>
        </p:nvPicPr>
        <p:blipFill>
          <a:blip r:embed="rId1"/>
          <a:stretch>
            <a:fillRect/>
          </a:stretch>
        </p:blipFill>
        <p:spPr>
          <a:xfrm>
            <a:off x="213124" y="1490186"/>
            <a:ext cx="2847649" cy="1917950"/>
          </a:xfrm>
          <a:prstGeom prst="rect">
            <a:avLst/>
          </a:prstGeom>
          <a:noFill/>
          <a:ln>
            <a:noFill/>
          </a:ln>
        </p:spPr>
      </p:pic>
      <p:sp>
        <p:nvSpPr>
          <p:cNvPr id="89" name="Google Shape;89;p16"/>
          <p:cNvSpPr txBox="1"/>
          <p:nvPr/>
        </p:nvSpPr>
        <p:spPr>
          <a:xfrm>
            <a:off x="256476" y="3651000"/>
            <a:ext cx="2992500" cy="90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Prelim observation - data set consists heavily of highly rated games (potentially impacting model)</a:t>
            </a:r>
            <a:endParaRPr lang="en-GB"/>
          </a:p>
        </p:txBody>
      </p:sp>
      <p:sp>
        <p:nvSpPr>
          <p:cNvPr id="90" name="Google Shape;90;p16"/>
          <p:cNvSpPr/>
          <p:nvPr/>
        </p:nvSpPr>
        <p:spPr>
          <a:xfrm>
            <a:off x="3060775" y="2340100"/>
            <a:ext cx="283500" cy="218100"/>
          </a:xfrm>
          <a:prstGeom prst="rightArrow">
            <a:avLst>
              <a:gd name="adj1" fmla="val 50000"/>
              <a:gd name="adj2" fmla="val 50000"/>
            </a:avLst>
          </a:prstGeom>
          <a:solidFill>
            <a:srgbClr val="98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graphicFrame>
        <p:nvGraphicFramePr>
          <p:cNvPr id="91" name="Google Shape;91;p16"/>
          <p:cNvGraphicFramePr/>
          <p:nvPr/>
        </p:nvGraphicFramePr>
        <p:xfrm>
          <a:off x="3412550" y="1395650"/>
          <a:ext cx="1938850" cy="3194125"/>
        </p:xfrm>
        <a:graphic>
          <a:graphicData uri="http://schemas.openxmlformats.org/drawingml/2006/table">
            <a:tbl>
              <a:tblPr>
                <a:noFill/>
                <a:tableStyleId>{D47A42FE-6425-4F73-9133-2627A7BC8BC4}</a:tableStyleId>
              </a:tblPr>
              <a:tblGrid>
                <a:gridCol w="678475"/>
                <a:gridCol w="780475"/>
                <a:gridCol w="479900"/>
              </a:tblGrid>
              <a:tr h="369775">
                <a:tc>
                  <a:txBody>
                    <a:bodyPr/>
                    <a:lstStyle/>
                    <a:p>
                      <a:pPr marL="0" lvl="0" indent="0" algn="l" rtl="0">
                        <a:spcBef>
                          <a:spcPts val="0"/>
                        </a:spcBef>
                        <a:spcAft>
                          <a:spcPts val="0"/>
                        </a:spcAft>
                        <a:buNone/>
                      </a:pPr>
                      <a:r>
                        <a:rPr lang="en-GB" sz="800" b="1"/>
                        <a:t>hpercent_c_cnt</a:t>
                      </a:r>
                      <a:endParaRPr sz="800" b="1"/>
                    </a:p>
                  </a:txBody>
                  <a:tcPr marL="91425" marR="91425" marT="91425" marB="91425">
                    <a:solidFill>
                      <a:srgbClr val="EFEFEF"/>
                    </a:solidFill>
                  </a:tcPr>
                </a:tc>
                <a:tc>
                  <a:txBody>
                    <a:bodyPr/>
                    <a:lstStyle/>
                    <a:p>
                      <a:pPr marL="0" lvl="0" indent="0" algn="l" rtl="0">
                        <a:spcBef>
                          <a:spcPts val="0"/>
                        </a:spcBef>
                        <a:spcAft>
                          <a:spcPts val="0"/>
                        </a:spcAft>
                        <a:buNone/>
                      </a:pPr>
                      <a:r>
                        <a:rPr lang="en-GB" sz="800" b="1"/>
                        <a:t>Average User Rating</a:t>
                      </a:r>
                      <a:endParaRPr sz="800" b="1"/>
                    </a:p>
                  </a:txBody>
                  <a:tcPr marL="91425" marR="91425" marT="91425" marB="91425">
                    <a:solidFill>
                      <a:srgbClr val="EFEFEF"/>
                    </a:solidFill>
                  </a:tcPr>
                </a:tc>
                <a:tc>
                  <a:txBody>
                    <a:bodyPr/>
                    <a:lstStyle/>
                    <a:p>
                      <a:pPr marL="0" lvl="0" indent="0" algn="l" rtl="0">
                        <a:spcBef>
                          <a:spcPts val="0"/>
                        </a:spcBef>
                        <a:spcAft>
                          <a:spcPts val="0"/>
                        </a:spcAft>
                        <a:buNone/>
                      </a:pPr>
                      <a:r>
                        <a:rPr lang="en-GB" sz="800" b="1"/>
                        <a:t>Count</a:t>
                      </a:r>
                      <a:endParaRPr sz="800" b="1"/>
                    </a:p>
                  </a:txBody>
                  <a:tcPr marL="91425" marR="91425" marT="91425" marB="91425">
                    <a:solidFill>
                      <a:srgbClr val="EFEFEF"/>
                    </a:solidFill>
                  </a:tcPr>
                </a:tc>
              </a:tr>
              <a:tr h="254625">
                <a:tc>
                  <a:txBody>
                    <a:bodyPr/>
                    <a:lstStyle/>
                    <a:p>
                      <a:pPr marL="0" lvl="0" indent="0" algn="l" rtl="0">
                        <a:spcBef>
                          <a:spcPts val="0"/>
                        </a:spcBef>
                        <a:spcAft>
                          <a:spcPts val="0"/>
                        </a:spcAft>
                        <a:buNone/>
                      </a:pPr>
                      <a:r>
                        <a:rPr lang="en-GB" sz="800" b="1"/>
                        <a:t>0</a:t>
                      </a:r>
                      <a:endParaRPr sz="800" b="1"/>
                    </a:p>
                  </a:txBody>
                  <a:tcPr marL="91425" marR="91425" marT="91425" marB="91425">
                    <a:solidFill>
                      <a:srgbClr val="FFFF00"/>
                    </a:solidFill>
                  </a:tcPr>
                </a:tc>
                <a:tc>
                  <a:txBody>
                    <a:bodyPr/>
                    <a:lstStyle/>
                    <a:p>
                      <a:pPr marL="0" lvl="0" indent="0" algn="l" rtl="0">
                        <a:spcBef>
                          <a:spcPts val="0"/>
                        </a:spcBef>
                        <a:spcAft>
                          <a:spcPts val="0"/>
                        </a:spcAft>
                        <a:buNone/>
                      </a:pPr>
                      <a:r>
                        <a:rPr lang="en-GB" sz="800"/>
                        <a:t>4.0</a:t>
                      </a:r>
                      <a:endParaRPr sz="800"/>
                    </a:p>
                  </a:txBody>
                  <a:tcPr marL="91425" marR="91425" marT="91425" marB="91425">
                    <a:solidFill>
                      <a:srgbClr val="FFFF00"/>
                    </a:solidFill>
                  </a:tcPr>
                </a:tc>
                <a:tc>
                  <a:txBody>
                    <a:bodyPr/>
                    <a:lstStyle/>
                    <a:p>
                      <a:pPr marL="0" lvl="0" indent="0" algn="l" rtl="0">
                        <a:spcBef>
                          <a:spcPts val="0"/>
                        </a:spcBef>
                        <a:spcAft>
                          <a:spcPts val="0"/>
                        </a:spcAft>
                        <a:buNone/>
                      </a:pPr>
                      <a:r>
                        <a:rPr lang="en-GB" sz="800"/>
                        <a:t>676</a:t>
                      </a:r>
                      <a:endParaRPr sz="800"/>
                    </a:p>
                  </a:txBody>
                  <a:tcPr marL="91425" marR="91425" marT="91425" marB="91425">
                    <a:solidFill>
                      <a:srgbClr val="FFFF00"/>
                    </a:solidFill>
                  </a:tcPr>
                </a:tc>
              </a:tr>
              <a:tr h="245975">
                <a:tc>
                  <a:txBody>
                    <a:bodyPr/>
                    <a:lstStyle/>
                    <a:p>
                      <a:pPr marL="0" lvl="0" indent="0" algn="l" rtl="0">
                        <a:spcBef>
                          <a:spcPts val="0"/>
                        </a:spcBef>
                        <a:spcAft>
                          <a:spcPts val="0"/>
                        </a:spcAft>
                        <a:buNone/>
                      </a:pPr>
                      <a:endParaRPr sz="800" b="1"/>
                    </a:p>
                  </a:txBody>
                  <a:tcPr marL="91425" marR="91425" marT="91425" marB="91425">
                    <a:solidFill>
                      <a:srgbClr val="FFFF00"/>
                    </a:solidFill>
                  </a:tcPr>
                </a:tc>
                <a:tc>
                  <a:txBody>
                    <a:bodyPr/>
                    <a:lstStyle/>
                    <a:p>
                      <a:pPr marL="0" lvl="0" indent="0" algn="l" rtl="0">
                        <a:spcBef>
                          <a:spcPts val="0"/>
                        </a:spcBef>
                        <a:spcAft>
                          <a:spcPts val="0"/>
                        </a:spcAft>
                        <a:buNone/>
                      </a:pPr>
                      <a:r>
                        <a:rPr lang="en-GB" sz="800"/>
                        <a:t>4.5</a:t>
                      </a:r>
                      <a:endParaRPr sz="800"/>
                    </a:p>
                  </a:txBody>
                  <a:tcPr marL="91425" marR="91425" marT="91425" marB="91425">
                    <a:solidFill>
                      <a:srgbClr val="FFFF00"/>
                    </a:solidFill>
                  </a:tcPr>
                </a:tc>
                <a:tc>
                  <a:txBody>
                    <a:bodyPr/>
                    <a:lstStyle/>
                    <a:p>
                      <a:pPr marL="0" lvl="0" indent="0" algn="l" rtl="0">
                        <a:spcBef>
                          <a:spcPts val="0"/>
                        </a:spcBef>
                        <a:spcAft>
                          <a:spcPts val="0"/>
                        </a:spcAft>
                        <a:buNone/>
                      </a:pPr>
                      <a:r>
                        <a:rPr lang="en-GB" sz="800"/>
                        <a:t>1,435</a:t>
                      </a:r>
                      <a:endParaRPr sz="800"/>
                    </a:p>
                  </a:txBody>
                  <a:tcPr marL="91425" marR="91425" marT="91425" marB="91425">
                    <a:solidFill>
                      <a:srgbClr val="FFFF00"/>
                    </a:solidFill>
                  </a:tcPr>
                </a:tc>
              </a:tr>
              <a:tr h="237300">
                <a:tc>
                  <a:txBody>
                    <a:bodyPr/>
                    <a:lstStyle/>
                    <a:p>
                      <a:pPr marL="0" lvl="0" indent="0" algn="l" rtl="0">
                        <a:spcBef>
                          <a:spcPts val="0"/>
                        </a:spcBef>
                        <a:spcAft>
                          <a:spcPts val="0"/>
                        </a:spcAft>
                        <a:buNone/>
                      </a:pPr>
                      <a:endParaRPr sz="800" b="1"/>
                    </a:p>
                  </a:txBody>
                  <a:tcPr marL="91425" marR="91425" marT="91425" marB="91425">
                    <a:solidFill>
                      <a:srgbClr val="FFFF00"/>
                    </a:solidFill>
                  </a:tcPr>
                </a:tc>
                <a:tc>
                  <a:txBody>
                    <a:bodyPr/>
                    <a:lstStyle/>
                    <a:p>
                      <a:pPr marL="0" lvl="0" indent="0" algn="l" rtl="0">
                        <a:spcBef>
                          <a:spcPts val="0"/>
                        </a:spcBef>
                        <a:spcAft>
                          <a:spcPts val="0"/>
                        </a:spcAft>
                        <a:buNone/>
                      </a:pPr>
                      <a:r>
                        <a:rPr lang="en-GB" sz="800"/>
                        <a:t>5.0</a:t>
                      </a:r>
                      <a:endParaRPr sz="800"/>
                    </a:p>
                  </a:txBody>
                  <a:tcPr marL="91425" marR="91425" marT="91425" marB="91425">
                    <a:solidFill>
                      <a:srgbClr val="FFFF00"/>
                    </a:solidFill>
                  </a:tcPr>
                </a:tc>
                <a:tc>
                  <a:txBody>
                    <a:bodyPr/>
                    <a:lstStyle/>
                    <a:p>
                      <a:pPr marL="0" lvl="0" indent="0" algn="l" rtl="0">
                        <a:spcBef>
                          <a:spcPts val="0"/>
                        </a:spcBef>
                        <a:spcAft>
                          <a:spcPts val="0"/>
                        </a:spcAft>
                        <a:buNone/>
                      </a:pPr>
                      <a:r>
                        <a:rPr lang="en-GB" sz="800"/>
                        <a:t>206</a:t>
                      </a:r>
                      <a:endParaRPr sz="800"/>
                    </a:p>
                  </a:txBody>
                  <a:tcPr marL="91425" marR="91425" marT="91425" marB="91425">
                    <a:solidFill>
                      <a:srgbClr val="FFFF00"/>
                    </a:solidFill>
                  </a:tcPr>
                </a:tc>
              </a:tr>
              <a:tr h="329275">
                <a:tc>
                  <a:txBody>
                    <a:bodyPr/>
                    <a:lstStyle/>
                    <a:p>
                      <a:pPr marL="0" lvl="0" indent="0" algn="l" rtl="0">
                        <a:spcBef>
                          <a:spcPts val="0"/>
                        </a:spcBef>
                        <a:spcAft>
                          <a:spcPts val="0"/>
                        </a:spcAft>
                        <a:buNone/>
                      </a:pPr>
                      <a:r>
                        <a:rPr lang="en-GB" sz="800" b="1"/>
                        <a:t>1</a:t>
                      </a:r>
                      <a:endParaRPr sz="800" b="1"/>
                    </a:p>
                  </a:txBody>
                  <a:tcPr marL="91425" marR="91425" marT="91425" marB="91425"/>
                </a:tc>
                <a:tc>
                  <a:txBody>
                    <a:bodyPr/>
                    <a:lstStyle/>
                    <a:p>
                      <a:pPr marL="0" lvl="0" indent="0" algn="l" rtl="0">
                        <a:spcBef>
                          <a:spcPts val="0"/>
                        </a:spcBef>
                        <a:spcAft>
                          <a:spcPts val="0"/>
                        </a:spcAft>
                        <a:buNone/>
                      </a:pPr>
                      <a:r>
                        <a:rPr lang="en-GB" sz="800"/>
                        <a:t>4.0</a:t>
                      </a:r>
                      <a:endParaRPr sz="800"/>
                    </a:p>
                  </a:txBody>
                  <a:tcPr marL="91425" marR="91425" marT="91425" marB="91425"/>
                </a:tc>
                <a:tc>
                  <a:txBody>
                    <a:bodyPr/>
                    <a:lstStyle/>
                    <a:p>
                      <a:pPr marL="0" lvl="0" indent="0" algn="l" rtl="0">
                        <a:spcBef>
                          <a:spcPts val="0"/>
                        </a:spcBef>
                        <a:spcAft>
                          <a:spcPts val="0"/>
                        </a:spcAft>
                        <a:buNone/>
                      </a:pPr>
                      <a:r>
                        <a:rPr lang="en-GB" sz="800"/>
                        <a:t>153</a:t>
                      </a:r>
                      <a:endParaRPr sz="800"/>
                    </a:p>
                  </a:txBody>
                  <a:tcPr marL="91425" marR="91425" marT="91425" marB="91425"/>
                </a:tc>
              </a:tr>
              <a:tr h="254650">
                <a:tc>
                  <a:txBody>
                    <a:bodyPr/>
                    <a:lstStyle/>
                    <a:p>
                      <a:pPr marL="0" lvl="0" indent="0" algn="l" rtl="0">
                        <a:spcBef>
                          <a:spcPts val="0"/>
                        </a:spcBef>
                        <a:spcAft>
                          <a:spcPts val="0"/>
                        </a:spcAft>
                        <a:buNone/>
                      </a:pPr>
                      <a:endParaRPr sz="800" b="1"/>
                    </a:p>
                  </a:txBody>
                  <a:tcPr marL="91425" marR="91425" marT="91425" marB="91425"/>
                </a:tc>
                <a:tc>
                  <a:txBody>
                    <a:bodyPr/>
                    <a:lstStyle/>
                    <a:p>
                      <a:pPr marL="0" lvl="0" indent="0" algn="l" rtl="0">
                        <a:spcBef>
                          <a:spcPts val="0"/>
                        </a:spcBef>
                        <a:spcAft>
                          <a:spcPts val="0"/>
                        </a:spcAft>
                        <a:buNone/>
                      </a:pPr>
                      <a:r>
                        <a:rPr lang="en-GB" sz="800"/>
                        <a:t>4.5</a:t>
                      </a:r>
                      <a:endParaRPr sz="800"/>
                    </a:p>
                  </a:txBody>
                  <a:tcPr marL="91425" marR="91425" marT="91425" marB="91425"/>
                </a:tc>
                <a:tc>
                  <a:txBody>
                    <a:bodyPr/>
                    <a:lstStyle/>
                    <a:p>
                      <a:pPr marL="0" lvl="0" indent="0" algn="l" rtl="0">
                        <a:spcBef>
                          <a:spcPts val="0"/>
                        </a:spcBef>
                        <a:spcAft>
                          <a:spcPts val="0"/>
                        </a:spcAft>
                        <a:buNone/>
                      </a:pPr>
                      <a:r>
                        <a:rPr lang="en-GB" sz="800"/>
                        <a:t>277</a:t>
                      </a:r>
                      <a:endParaRPr sz="800"/>
                    </a:p>
                  </a:txBody>
                  <a:tcPr marL="91425" marR="91425" marT="91425" marB="91425"/>
                </a:tc>
              </a:tr>
              <a:tr h="277250">
                <a:tc>
                  <a:txBody>
                    <a:bodyPr/>
                    <a:lstStyle/>
                    <a:p>
                      <a:pPr marL="0" lvl="0" indent="0" algn="l" rtl="0">
                        <a:spcBef>
                          <a:spcPts val="0"/>
                        </a:spcBef>
                        <a:spcAft>
                          <a:spcPts val="0"/>
                        </a:spcAft>
                        <a:buNone/>
                      </a:pPr>
                      <a:endParaRPr sz="800" b="1"/>
                    </a:p>
                  </a:txBody>
                  <a:tcPr marL="91425" marR="91425" marT="91425" marB="91425"/>
                </a:tc>
                <a:tc>
                  <a:txBody>
                    <a:bodyPr/>
                    <a:lstStyle/>
                    <a:p>
                      <a:pPr marL="0" lvl="0" indent="0" algn="l" rtl="0">
                        <a:spcBef>
                          <a:spcPts val="0"/>
                        </a:spcBef>
                        <a:spcAft>
                          <a:spcPts val="0"/>
                        </a:spcAft>
                        <a:buNone/>
                      </a:pPr>
                      <a:r>
                        <a:rPr lang="en-GB" sz="800"/>
                        <a:t>5.0</a:t>
                      </a:r>
                      <a:endParaRPr sz="800"/>
                    </a:p>
                  </a:txBody>
                  <a:tcPr marL="91425" marR="91425" marT="91425" marB="91425"/>
                </a:tc>
                <a:tc>
                  <a:txBody>
                    <a:bodyPr/>
                    <a:lstStyle/>
                    <a:p>
                      <a:pPr marL="0" lvl="0" indent="0" algn="l" rtl="0">
                        <a:spcBef>
                          <a:spcPts val="0"/>
                        </a:spcBef>
                        <a:spcAft>
                          <a:spcPts val="0"/>
                        </a:spcAft>
                        <a:buNone/>
                      </a:pPr>
                      <a:r>
                        <a:rPr lang="en-GB" sz="800"/>
                        <a:t>55</a:t>
                      </a:r>
                      <a:endParaRPr sz="800"/>
                    </a:p>
                  </a:txBody>
                  <a:tcPr marL="91425" marR="91425" marT="91425" marB="91425"/>
                </a:tc>
              </a:tr>
              <a:tr h="0">
                <a:tc>
                  <a:txBody>
                    <a:bodyPr/>
                    <a:lstStyle/>
                    <a:p>
                      <a:pPr marL="0" lvl="0" indent="0" algn="l" rtl="0">
                        <a:spcBef>
                          <a:spcPts val="0"/>
                        </a:spcBef>
                        <a:spcAft>
                          <a:spcPts val="0"/>
                        </a:spcAft>
                        <a:buNone/>
                      </a:pPr>
                      <a:r>
                        <a:rPr lang="en-GB" sz="800" b="1"/>
                        <a:t>2</a:t>
                      </a:r>
                      <a:endParaRPr sz="800" b="1"/>
                    </a:p>
                  </a:txBody>
                  <a:tcPr marL="91425" marR="91425" marT="91425" marB="91425"/>
                </a:tc>
                <a:tc>
                  <a:txBody>
                    <a:bodyPr/>
                    <a:lstStyle/>
                    <a:p>
                      <a:pPr marL="0" lvl="0" indent="0" algn="l" rtl="0">
                        <a:spcBef>
                          <a:spcPts val="0"/>
                        </a:spcBef>
                        <a:spcAft>
                          <a:spcPts val="0"/>
                        </a:spcAft>
                        <a:buNone/>
                      </a:pPr>
                      <a:r>
                        <a:rPr lang="en-GB" sz="800"/>
                        <a:t>4.0</a:t>
                      </a:r>
                      <a:endParaRPr sz="800"/>
                    </a:p>
                  </a:txBody>
                  <a:tcPr marL="91425" marR="91425" marT="91425" marB="91425"/>
                </a:tc>
                <a:tc>
                  <a:txBody>
                    <a:bodyPr/>
                    <a:lstStyle/>
                    <a:p>
                      <a:pPr marL="0" lvl="0" indent="0" algn="l" rtl="0">
                        <a:spcBef>
                          <a:spcPts val="0"/>
                        </a:spcBef>
                        <a:spcAft>
                          <a:spcPts val="0"/>
                        </a:spcAft>
                        <a:buNone/>
                      </a:pPr>
                      <a:r>
                        <a:rPr lang="en-GB" sz="800"/>
                        <a:t>37</a:t>
                      </a:r>
                      <a:endParaRPr sz="800"/>
                    </a:p>
                  </a:txBody>
                  <a:tcPr marL="91425" marR="91425" marT="91425" marB="91425"/>
                </a:tc>
              </a:tr>
              <a:tr h="228600">
                <a:tc>
                  <a:txBody>
                    <a:bodyPr/>
                    <a:lstStyle/>
                    <a:p>
                      <a:pPr marL="0" lvl="0" indent="0" algn="l" rtl="0">
                        <a:spcBef>
                          <a:spcPts val="0"/>
                        </a:spcBef>
                        <a:spcAft>
                          <a:spcPts val="0"/>
                        </a:spcAft>
                        <a:buNone/>
                      </a:pPr>
                      <a:endParaRPr sz="800" b="1"/>
                    </a:p>
                  </a:txBody>
                  <a:tcPr marL="91425" marR="91425" marT="91425" marB="91425"/>
                </a:tc>
                <a:tc>
                  <a:txBody>
                    <a:bodyPr/>
                    <a:lstStyle/>
                    <a:p>
                      <a:pPr marL="0" lvl="0" indent="0" algn="l" rtl="0">
                        <a:spcBef>
                          <a:spcPts val="0"/>
                        </a:spcBef>
                        <a:spcAft>
                          <a:spcPts val="0"/>
                        </a:spcAft>
                        <a:buNone/>
                      </a:pPr>
                      <a:r>
                        <a:rPr lang="en-GB" sz="800"/>
                        <a:t>4.5</a:t>
                      </a:r>
                      <a:endParaRPr sz="800"/>
                    </a:p>
                  </a:txBody>
                  <a:tcPr marL="91425" marR="91425" marT="91425" marB="91425"/>
                </a:tc>
                <a:tc>
                  <a:txBody>
                    <a:bodyPr/>
                    <a:lstStyle/>
                    <a:p>
                      <a:pPr marL="0" lvl="0" indent="0" algn="l" rtl="0">
                        <a:spcBef>
                          <a:spcPts val="0"/>
                        </a:spcBef>
                        <a:spcAft>
                          <a:spcPts val="0"/>
                        </a:spcAft>
                        <a:buNone/>
                      </a:pPr>
                      <a:r>
                        <a:rPr lang="en-GB" sz="800"/>
                        <a:t>91</a:t>
                      </a:r>
                      <a:endParaRPr sz="800"/>
                    </a:p>
                  </a:txBody>
                  <a:tcPr marL="91425" marR="91425" marT="91425" marB="91425"/>
                </a:tc>
              </a:tr>
              <a:tr h="277250">
                <a:tc>
                  <a:txBody>
                    <a:bodyPr/>
                    <a:lstStyle/>
                    <a:p>
                      <a:pPr marL="0" lvl="0" indent="0" algn="l" rtl="0">
                        <a:spcBef>
                          <a:spcPts val="0"/>
                        </a:spcBef>
                        <a:spcAft>
                          <a:spcPts val="0"/>
                        </a:spcAft>
                        <a:buNone/>
                      </a:pPr>
                      <a:endParaRPr sz="800" b="1"/>
                    </a:p>
                  </a:txBody>
                  <a:tcPr marL="91425" marR="91425" marT="91425" marB="91425"/>
                </a:tc>
                <a:tc>
                  <a:txBody>
                    <a:bodyPr/>
                    <a:lstStyle/>
                    <a:p>
                      <a:pPr marL="0" lvl="0" indent="0" algn="l" rtl="0">
                        <a:spcBef>
                          <a:spcPts val="0"/>
                        </a:spcBef>
                        <a:spcAft>
                          <a:spcPts val="0"/>
                        </a:spcAft>
                        <a:buNone/>
                      </a:pPr>
                      <a:r>
                        <a:rPr lang="en-GB" sz="800"/>
                        <a:t>5.0</a:t>
                      </a:r>
                      <a:endParaRPr sz="800"/>
                    </a:p>
                  </a:txBody>
                  <a:tcPr marL="91425" marR="91425" marT="91425" marB="91425"/>
                </a:tc>
                <a:tc>
                  <a:txBody>
                    <a:bodyPr/>
                    <a:lstStyle/>
                    <a:p>
                      <a:pPr marL="0" lvl="0" indent="0" algn="l" rtl="0">
                        <a:spcBef>
                          <a:spcPts val="0"/>
                        </a:spcBef>
                        <a:spcAft>
                          <a:spcPts val="0"/>
                        </a:spcAft>
                        <a:buNone/>
                      </a:pPr>
                      <a:r>
                        <a:rPr lang="en-GB" sz="800"/>
                        <a:t>41</a:t>
                      </a:r>
                      <a:endParaRPr sz="800"/>
                    </a:p>
                  </a:txBody>
                  <a:tcPr marL="91425" marR="91425" marT="91425" marB="91425"/>
                </a:tc>
              </a:tr>
            </a:tbl>
          </a:graphicData>
        </a:graphic>
      </p:graphicFrame>
      <p:pic>
        <p:nvPicPr>
          <p:cNvPr id="92" name="Google Shape;92;p16"/>
          <p:cNvPicPr preferRelativeResize="0"/>
          <p:nvPr/>
        </p:nvPicPr>
        <p:blipFill>
          <a:blip r:embed="rId2"/>
          <a:stretch>
            <a:fillRect/>
          </a:stretch>
        </p:blipFill>
        <p:spPr>
          <a:xfrm>
            <a:off x="5734050" y="1433500"/>
            <a:ext cx="3209825" cy="2096055"/>
          </a:xfrm>
          <a:prstGeom prst="rect">
            <a:avLst/>
          </a:prstGeom>
          <a:noFill/>
          <a:ln>
            <a:noFill/>
          </a:ln>
        </p:spPr>
      </p:pic>
      <p:sp>
        <p:nvSpPr>
          <p:cNvPr id="93" name="Google Shape;93;p16"/>
          <p:cNvSpPr/>
          <p:nvPr/>
        </p:nvSpPr>
        <p:spPr>
          <a:xfrm>
            <a:off x="5450538" y="2340100"/>
            <a:ext cx="283500" cy="218100"/>
          </a:xfrm>
          <a:prstGeom prst="rightArrow">
            <a:avLst>
              <a:gd name="adj1" fmla="val 50000"/>
              <a:gd name="adj2" fmla="val 50000"/>
            </a:avLst>
          </a:prstGeom>
          <a:solidFill>
            <a:srgbClr val="98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94" name="Google Shape;94;p16"/>
          <p:cNvSpPr txBox="1"/>
          <p:nvPr/>
        </p:nvSpPr>
        <p:spPr>
          <a:xfrm>
            <a:off x="5856150" y="3572925"/>
            <a:ext cx="3165000" cy="1383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Majority of high rated games have icon images with 0 color taking &gt;10% of full image (hpercent_c_cnt) and &lt;27K pixels of color that appears most in icon (max_c_cnt)</a:t>
            </a:r>
            <a:endParaRPr lang="en-GB"/>
          </a:p>
        </p:txBody>
      </p:sp>
      <p:sp>
        <p:nvSpPr>
          <p:cNvPr id="95" name="Google Shape;95;p16"/>
          <p:cNvSpPr/>
          <p:nvPr/>
        </p:nvSpPr>
        <p:spPr>
          <a:xfrm>
            <a:off x="6219350" y="2835425"/>
            <a:ext cx="283500" cy="608100"/>
          </a:xfrm>
          <a:prstGeom prst="ellipse">
            <a:avLst/>
          </a:prstGeom>
          <a:noFill/>
          <a:ln w="2857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
        <p:cNvGrpSpPr/>
        <p:nvPr/>
      </p:nvGrpSpPr>
      <p:grpSpPr>
        <a:xfrm>
          <a:off x="0" y="0"/>
          <a:ext cx="0" cy="0"/>
          <a:chOff x="0" y="0"/>
          <a:chExt cx="0" cy="0"/>
        </a:xfrm>
      </p:grpSpPr>
      <p:sp>
        <p:nvSpPr>
          <p:cNvPr id="100" name="Google Shape;100;p17"/>
          <p:cNvSpPr txBox="1">
            <a:spLocks noGrp="1"/>
          </p:cNvSpPr>
          <p:nvPr>
            <p:ph type="title"/>
          </p:nvPr>
        </p:nvSpPr>
        <p:spPr>
          <a:xfrm>
            <a:off x="311700" y="445025"/>
            <a:ext cx="8520600" cy="572700"/>
          </a:xfrm>
          <a:prstGeom prst="rect">
            <a:avLst/>
          </a:prstGeom>
          <a:solidFill>
            <a:srgbClr val="073763"/>
          </a:solidFill>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panose="020B0604020202020204"/>
              <a:buNone/>
            </a:pPr>
            <a:r>
              <a:rPr lang="en-GB">
                <a:solidFill>
                  <a:srgbClr val="FFFFFF"/>
                </a:solidFill>
              </a:rPr>
              <a:t>Data Modeling - Random Forest Classifier</a:t>
            </a:r>
            <a:endParaRPr>
              <a:solidFill>
                <a:srgbClr val="FFFFFF"/>
              </a:solidFill>
            </a:endParaRPr>
          </a:p>
        </p:txBody>
      </p:sp>
      <p:sp>
        <p:nvSpPr>
          <p:cNvPr id="101" name="Google Shape;101;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000">
                <a:latin typeface="Arial" panose="020B0604020202020204"/>
                <a:ea typeface="Arial" panose="020B0604020202020204"/>
                <a:cs typeface="Arial" panose="020B0604020202020204"/>
                <a:sym typeface="Arial" panose="020B0604020202020204"/>
              </a:rPr>
            </a:fld>
            <a:endParaRPr sz="1000">
              <a:latin typeface="Arial" panose="020B0604020202020204"/>
              <a:ea typeface="Arial" panose="020B0604020202020204"/>
              <a:cs typeface="Arial" panose="020B0604020202020204"/>
              <a:sym typeface="Arial" panose="020B0604020202020204"/>
            </a:endParaRPr>
          </a:p>
        </p:txBody>
      </p:sp>
      <p:pic>
        <p:nvPicPr>
          <p:cNvPr id="102" name="Google Shape;102;p17"/>
          <p:cNvPicPr preferRelativeResize="0"/>
          <p:nvPr/>
        </p:nvPicPr>
        <p:blipFill>
          <a:blip r:embed="rId1"/>
          <a:stretch>
            <a:fillRect/>
          </a:stretch>
        </p:blipFill>
        <p:spPr>
          <a:xfrm>
            <a:off x="450975" y="1156025"/>
            <a:ext cx="5577425" cy="1823550"/>
          </a:xfrm>
          <a:prstGeom prst="rect">
            <a:avLst/>
          </a:prstGeom>
          <a:noFill/>
          <a:ln>
            <a:noFill/>
          </a:ln>
          <a:effectLst>
            <a:outerShdw blurRad="57150" dist="19050" dir="5400000" algn="bl" rotWithShape="0">
              <a:srgbClr val="000000">
                <a:alpha val="50000"/>
              </a:srgbClr>
            </a:outerShdw>
          </a:effectLst>
        </p:spPr>
      </p:pic>
      <p:sp>
        <p:nvSpPr>
          <p:cNvPr id="103" name="Google Shape;103;p17"/>
          <p:cNvSpPr txBox="1"/>
          <p:nvPr/>
        </p:nvSpPr>
        <p:spPr>
          <a:xfrm>
            <a:off x="6462775" y="1645875"/>
            <a:ext cx="2166600" cy="423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Accuracy: 0.63199647</a:t>
            </a:r>
            <a:endParaRPr lang="en-GB"/>
          </a:p>
          <a:p>
            <a:pPr marL="0" lvl="0" indent="0" algn="l" rtl="0">
              <a:spcBef>
                <a:spcPts val="0"/>
              </a:spcBef>
              <a:spcAft>
                <a:spcPts val="0"/>
              </a:spcAft>
              <a:buNone/>
            </a:pPr>
          </a:p>
        </p:txBody>
      </p:sp>
      <p:sp>
        <p:nvSpPr>
          <p:cNvPr id="104" name="Google Shape;104;p17"/>
          <p:cNvSpPr txBox="1"/>
          <p:nvPr/>
        </p:nvSpPr>
        <p:spPr>
          <a:xfrm>
            <a:off x="6462775" y="3456125"/>
            <a:ext cx="2166600" cy="75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Accuracy (after fine tuning): 0.73336271</a:t>
            </a:r>
            <a:endParaRPr lang="en-GB"/>
          </a:p>
          <a:p>
            <a:pPr marL="0" lvl="0" indent="0" algn="l" rtl="0">
              <a:spcBef>
                <a:spcPts val="0"/>
              </a:spcBef>
              <a:spcAft>
                <a:spcPts val="0"/>
              </a:spcAft>
              <a:buNone/>
            </a:pPr>
          </a:p>
        </p:txBody>
      </p:sp>
      <p:pic>
        <p:nvPicPr>
          <p:cNvPr id="105" name="Google Shape;105;p17"/>
          <p:cNvPicPr preferRelativeResize="0"/>
          <p:nvPr/>
        </p:nvPicPr>
        <p:blipFill>
          <a:blip r:embed="rId2"/>
          <a:stretch>
            <a:fillRect/>
          </a:stretch>
        </p:blipFill>
        <p:spPr>
          <a:xfrm>
            <a:off x="450963" y="3117875"/>
            <a:ext cx="5577450" cy="1786625"/>
          </a:xfrm>
          <a:prstGeom prst="rect">
            <a:avLst/>
          </a:prstGeom>
          <a:noFill/>
          <a:ln>
            <a:noFill/>
          </a:ln>
          <a:effectLst>
            <a:outerShdw blurRad="57150" dist="19050" dir="5400000" algn="bl" rotWithShape="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311700" y="445025"/>
            <a:ext cx="8520600" cy="572700"/>
          </a:xfrm>
          <a:prstGeom prst="rect">
            <a:avLst/>
          </a:prstGeom>
          <a:solidFill>
            <a:srgbClr val="073763"/>
          </a:solidFill>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a:solidFill>
                  <a:srgbClr val="FFFFFF"/>
                </a:solidFill>
              </a:rPr>
              <a:t>Data Modeling - Random Forest Classifier</a:t>
            </a:r>
            <a:endParaRPr>
              <a:solidFill>
                <a:srgbClr val="FFFFFF"/>
              </a:solidFill>
            </a:endParaRPr>
          </a:p>
          <a:p>
            <a:pPr marL="0" lvl="0" indent="0" algn="l" rtl="0">
              <a:spcBef>
                <a:spcPts val="0"/>
              </a:spcBef>
              <a:spcAft>
                <a:spcPts val="0"/>
              </a:spcAft>
              <a:buNone/>
            </a:pPr>
            <a:endParaRPr>
              <a:solidFill>
                <a:srgbClr val="FFFFFF"/>
              </a:solidFill>
            </a:endParaRPr>
          </a:p>
        </p:txBody>
      </p:sp>
      <p:sp>
        <p:nvSpPr>
          <p:cNvPr id="111" name="Google Shape;111;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000">
                <a:latin typeface="Arial" panose="020B0604020202020204"/>
                <a:ea typeface="Arial" panose="020B0604020202020204"/>
                <a:cs typeface="Arial" panose="020B0604020202020204"/>
                <a:sym typeface="Arial" panose="020B0604020202020204"/>
              </a:rPr>
            </a:fld>
            <a:endParaRPr sz="1000">
              <a:latin typeface="Arial" panose="020B0604020202020204"/>
              <a:ea typeface="Arial" panose="020B0604020202020204"/>
              <a:cs typeface="Arial" panose="020B0604020202020204"/>
              <a:sym typeface="Arial" panose="020B0604020202020204"/>
            </a:endParaRPr>
          </a:p>
        </p:txBody>
      </p:sp>
      <p:pic>
        <p:nvPicPr>
          <p:cNvPr id="112" name="Google Shape;112;p18"/>
          <p:cNvPicPr preferRelativeResize="0"/>
          <p:nvPr/>
        </p:nvPicPr>
        <p:blipFill>
          <a:blip r:embed="rId1"/>
          <a:stretch>
            <a:fillRect/>
          </a:stretch>
        </p:blipFill>
        <p:spPr>
          <a:xfrm>
            <a:off x="311697" y="1402000"/>
            <a:ext cx="4272949" cy="3088025"/>
          </a:xfrm>
          <a:prstGeom prst="rect">
            <a:avLst/>
          </a:prstGeom>
          <a:noFill/>
          <a:ln>
            <a:noFill/>
          </a:ln>
        </p:spPr>
      </p:pic>
      <p:sp>
        <p:nvSpPr>
          <p:cNvPr id="113" name="Google Shape;113;p18"/>
          <p:cNvSpPr txBox="1"/>
          <p:nvPr/>
        </p:nvSpPr>
        <p:spPr>
          <a:xfrm>
            <a:off x="4907700" y="1321875"/>
            <a:ext cx="3924600" cy="9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Model accurately predicted 73% cases that game is a Great App (rating 4+), 27% incorrectly predicted</a:t>
            </a:r>
            <a:endParaRPr lang="en-GB"/>
          </a:p>
        </p:txBody>
      </p:sp>
      <p:sp>
        <p:nvSpPr>
          <p:cNvPr id="114" name="Google Shape;114;p18"/>
          <p:cNvSpPr/>
          <p:nvPr/>
        </p:nvSpPr>
        <p:spPr>
          <a:xfrm>
            <a:off x="2380375" y="1562500"/>
            <a:ext cx="2527200" cy="218100"/>
          </a:xfrm>
          <a:prstGeom prst="rightArrow">
            <a:avLst>
              <a:gd name="adj1" fmla="val 50000"/>
              <a:gd name="adj2" fmla="val 50000"/>
            </a:avLst>
          </a:prstGeom>
          <a:solidFill>
            <a:srgbClr val="98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5" name="Google Shape;115;p18"/>
          <p:cNvSpPr/>
          <p:nvPr/>
        </p:nvSpPr>
        <p:spPr>
          <a:xfrm>
            <a:off x="3553375" y="2462700"/>
            <a:ext cx="1354200" cy="218100"/>
          </a:xfrm>
          <a:prstGeom prst="rightArrow">
            <a:avLst>
              <a:gd name="adj1" fmla="val 50000"/>
              <a:gd name="adj2" fmla="val 50000"/>
            </a:avLst>
          </a:prstGeom>
          <a:solidFill>
            <a:srgbClr val="98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
        <p:nvSpPr>
          <p:cNvPr id="116" name="Google Shape;116;p18"/>
          <p:cNvSpPr txBox="1"/>
          <p:nvPr/>
        </p:nvSpPr>
        <p:spPr>
          <a:xfrm>
            <a:off x="4907700" y="2236275"/>
            <a:ext cx="3924600" cy="9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73% precision classifying game is a Great App based on feature variables hpercent_is_0 &amp; max_c_cnt_is_less70000; 100% recall</a:t>
            </a:r>
            <a:endParaRPr lang="en-GB"/>
          </a:p>
        </p:txBody>
      </p:sp>
      <p:sp>
        <p:nvSpPr>
          <p:cNvPr id="117" name="Google Shape;117;p18"/>
          <p:cNvSpPr txBox="1"/>
          <p:nvPr/>
        </p:nvSpPr>
        <p:spPr>
          <a:xfrm>
            <a:off x="4907700" y="3814050"/>
            <a:ext cx="3924600" cy="914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t>Mean AUC Score of 0.48, however, indicating mediocre classifier to distinguish between highly rated games vs. lower rated games</a:t>
            </a:r>
            <a:endParaRPr lang="en-GB"/>
          </a:p>
        </p:txBody>
      </p:sp>
      <p:sp>
        <p:nvSpPr>
          <p:cNvPr id="118" name="Google Shape;118;p18"/>
          <p:cNvSpPr/>
          <p:nvPr/>
        </p:nvSpPr>
        <p:spPr>
          <a:xfrm>
            <a:off x="3553375" y="4162200"/>
            <a:ext cx="1354200" cy="218100"/>
          </a:xfrm>
          <a:prstGeom prst="rightArrow">
            <a:avLst>
              <a:gd name="adj1" fmla="val 50000"/>
              <a:gd name="adj2" fmla="val 50000"/>
            </a:avLst>
          </a:prstGeom>
          <a:solidFill>
            <a:srgbClr val="9800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19"/>
          <p:cNvSpPr txBox="1">
            <a:spLocks noGrp="1"/>
          </p:cNvSpPr>
          <p:nvPr>
            <p:ph type="title"/>
          </p:nvPr>
        </p:nvSpPr>
        <p:spPr>
          <a:xfrm>
            <a:off x="311700" y="445025"/>
            <a:ext cx="8520600" cy="660900"/>
          </a:xfrm>
          <a:prstGeom prst="rect">
            <a:avLst/>
          </a:prstGeom>
          <a:solidFill>
            <a:srgbClr val="073763"/>
          </a:solidFill>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FFFFFF"/>
                </a:solidFill>
              </a:rPr>
              <a:t>Results - True Positives : Game icons correctly classified as highly rated and actual rating is 4+</a:t>
            </a:r>
            <a:endParaRPr sz="1800">
              <a:solidFill>
                <a:srgbClr val="FFFFFF"/>
              </a:solidFill>
            </a:endParaRPr>
          </a:p>
        </p:txBody>
      </p:sp>
      <p:sp>
        <p:nvSpPr>
          <p:cNvPr id="124" name="Google Shape;124;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000">
                <a:latin typeface="Arial" panose="020B0604020202020204"/>
                <a:ea typeface="Arial" panose="020B0604020202020204"/>
                <a:cs typeface="Arial" panose="020B0604020202020204"/>
                <a:sym typeface="Arial" panose="020B0604020202020204"/>
              </a:rPr>
            </a:fld>
            <a:endParaRPr sz="1000">
              <a:latin typeface="Arial" panose="020B0604020202020204"/>
              <a:ea typeface="Arial" panose="020B0604020202020204"/>
              <a:cs typeface="Arial" panose="020B0604020202020204"/>
              <a:sym typeface="Arial" panose="020B0604020202020204"/>
            </a:endParaRPr>
          </a:p>
        </p:txBody>
      </p:sp>
      <p:sp>
        <p:nvSpPr>
          <p:cNvPr id="125" name="Google Shape;125;p19"/>
          <p:cNvSpPr txBox="1"/>
          <p:nvPr/>
        </p:nvSpPr>
        <p:spPr>
          <a:xfrm>
            <a:off x="569088" y="3082275"/>
            <a:ext cx="1854600" cy="10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Logic Puzzles+</a:t>
            </a:r>
            <a:endParaRPr sz="1100" b="1"/>
          </a:p>
          <a:p>
            <a:pPr marL="0" lvl="0" indent="0" algn="ctr" rtl="0">
              <a:spcBef>
                <a:spcPts val="0"/>
              </a:spcBef>
              <a:spcAft>
                <a:spcPts val="0"/>
              </a:spcAft>
              <a:buNone/>
            </a:pPr>
            <a:r>
              <a:rPr lang="en-GB" sz="1100"/>
              <a:t>Average User Rating: 5</a:t>
            </a:r>
            <a:endParaRPr sz="1100"/>
          </a:p>
          <a:p>
            <a:pPr marL="0" lvl="0" indent="0" algn="ctr" rtl="0">
              <a:spcBef>
                <a:spcPts val="0"/>
              </a:spcBef>
              <a:spcAft>
                <a:spcPts val="0"/>
              </a:spcAft>
              <a:buNone/>
            </a:pPr>
            <a:r>
              <a:rPr lang="en-GB" sz="1100"/>
              <a:t>User Rating Count: 50</a:t>
            </a:r>
            <a:endParaRPr sz="1100"/>
          </a:p>
          <a:p>
            <a:pPr marL="0" lvl="0" indent="0" algn="ctr" rtl="0">
              <a:spcBef>
                <a:spcPts val="0"/>
              </a:spcBef>
              <a:spcAft>
                <a:spcPts val="0"/>
              </a:spcAft>
              <a:buNone/>
            </a:pPr>
            <a:r>
              <a:rPr lang="en-GB" sz="1100"/>
              <a:t>Hpercent_c_cnt: 0</a:t>
            </a:r>
            <a:endParaRPr sz="1100"/>
          </a:p>
          <a:p>
            <a:pPr marL="0" lvl="0" indent="0" algn="ctr" rtl="0">
              <a:spcBef>
                <a:spcPts val="0"/>
              </a:spcBef>
              <a:spcAft>
                <a:spcPts val="0"/>
              </a:spcAft>
              <a:buNone/>
            </a:pPr>
            <a:r>
              <a:rPr lang="en-GB" sz="1100"/>
              <a:t>max_c_cnt: 17,388</a:t>
            </a:r>
            <a:endParaRPr sz="1100"/>
          </a:p>
        </p:txBody>
      </p:sp>
      <p:pic>
        <p:nvPicPr>
          <p:cNvPr id="126" name="Google Shape;126;p19"/>
          <p:cNvPicPr preferRelativeResize="0"/>
          <p:nvPr/>
        </p:nvPicPr>
        <p:blipFill>
          <a:blip r:embed="rId1"/>
          <a:stretch>
            <a:fillRect/>
          </a:stretch>
        </p:blipFill>
        <p:spPr>
          <a:xfrm>
            <a:off x="693886" y="1537875"/>
            <a:ext cx="1462450" cy="1462450"/>
          </a:xfrm>
          <a:prstGeom prst="rect">
            <a:avLst/>
          </a:prstGeom>
          <a:noFill/>
          <a:ln>
            <a:noFill/>
          </a:ln>
        </p:spPr>
      </p:pic>
      <p:pic>
        <p:nvPicPr>
          <p:cNvPr id="127" name="Google Shape;127;p19"/>
          <p:cNvPicPr preferRelativeResize="0"/>
          <p:nvPr/>
        </p:nvPicPr>
        <p:blipFill>
          <a:blip r:embed="rId2"/>
          <a:stretch>
            <a:fillRect/>
          </a:stretch>
        </p:blipFill>
        <p:spPr>
          <a:xfrm>
            <a:off x="2651488" y="1537875"/>
            <a:ext cx="1462450" cy="1462450"/>
          </a:xfrm>
          <a:prstGeom prst="rect">
            <a:avLst/>
          </a:prstGeom>
          <a:noFill/>
          <a:ln>
            <a:noFill/>
          </a:ln>
          <a:effectLst>
            <a:outerShdw blurRad="57150" dist="19050" dir="5400000" algn="bl" rotWithShape="0">
              <a:srgbClr val="000000">
                <a:alpha val="50000"/>
              </a:srgbClr>
            </a:outerShdw>
          </a:effectLst>
        </p:spPr>
      </p:pic>
      <p:sp>
        <p:nvSpPr>
          <p:cNvPr id="128" name="Google Shape;128;p19"/>
          <p:cNvSpPr txBox="1"/>
          <p:nvPr/>
        </p:nvSpPr>
        <p:spPr>
          <a:xfrm>
            <a:off x="2251863" y="3082275"/>
            <a:ext cx="2261700" cy="10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Land Air Sea Warfare HD RTS</a:t>
            </a:r>
            <a:endParaRPr sz="1100" b="1"/>
          </a:p>
          <a:p>
            <a:pPr marL="0" lvl="0" indent="0" algn="ctr" rtl="0">
              <a:spcBef>
                <a:spcPts val="0"/>
              </a:spcBef>
              <a:spcAft>
                <a:spcPts val="0"/>
              </a:spcAft>
              <a:buNone/>
            </a:pPr>
            <a:r>
              <a:rPr lang="en-GB" sz="1100"/>
              <a:t>Average User Rating: 4</a:t>
            </a:r>
            <a:endParaRPr sz="1100"/>
          </a:p>
          <a:p>
            <a:pPr marL="0" lvl="0" indent="0" algn="ctr" rtl="0">
              <a:spcBef>
                <a:spcPts val="0"/>
              </a:spcBef>
              <a:spcAft>
                <a:spcPts val="0"/>
              </a:spcAft>
              <a:buNone/>
            </a:pPr>
            <a:r>
              <a:rPr lang="en-GB" sz="1100"/>
              <a:t>User Rating Count: 660</a:t>
            </a:r>
            <a:endParaRPr sz="1100"/>
          </a:p>
          <a:p>
            <a:pPr marL="0" lvl="0" indent="0" algn="ctr" rtl="0">
              <a:spcBef>
                <a:spcPts val="0"/>
              </a:spcBef>
              <a:spcAft>
                <a:spcPts val="0"/>
              </a:spcAft>
              <a:buNone/>
            </a:pPr>
            <a:r>
              <a:rPr lang="en-GB" sz="1100"/>
              <a:t>Hpercent_c_cnt: 0</a:t>
            </a:r>
            <a:endParaRPr sz="1100"/>
          </a:p>
          <a:p>
            <a:pPr marL="0" lvl="0" indent="0" algn="ctr" rtl="0">
              <a:spcBef>
                <a:spcPts val="0"/>
              </a:spcBef>
              <a:spcAft>
                <a:spcPts val="0"/>
              </a:spcAft>
              <a:buNone/>
            </a:pPr>
            <a:r>
              <a:rPr lang="en-GB" sz="1100"/>
              <a:t>max_c_cnt: 518</a:t>
            </a:r>
            <a:endParaRPr sz="1100"/>
          </a:p>
        </p:txBody>
      </p:sp>
      <p:pic>
        <p:nvPicPr>
          <p:cNvPr id="129" name="Google Shape;129;p19"/>
          <p:cNvPicPr preferRelativeResize="0"/>
          <p:nvPr/>
        </p:nvPicPr>
        <p:blipFill>
          <a:blip r:embed="rId3"/>
          <a:stretch>
            <a:fillRect/>
          </a:stretch>
        </p:blipFill>
        <p:spPr>
          <a:xfrm>
            <a:off x="4682163" y="1537875"/>
            <a:ext cx="1462450" cy="1462450"/>
          </a:xfrm>
          <a:prstGeom prst="rect">
            <a:avLst/>
          </a:prstGeom>
          <a:noFill/>
          <a:ln>
            <a:noFill/>
          </a:ln>
        </p:spPr>
      </p:pic>
      <p:sp>
        <p:nvSpPr>
          <p:cNvPr id="130" name="Google Shape;130;p19"/>
          <p:cNvSpPr txBox="1"/>
          <p:nvPr/>
        </p:nvSpPr>
        <p:spPr>
          <a:xfrm>
            <a:off x="4233938" y="3082275"/>
            <a:ext cx="2261700" cy="10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Solitaire 2017 HD</a:t>
            </a:r>
            <a:endParaRPr sz="1100" b="1"/>
          </a:p>
          <a:p>
            <a:pPr marL="0" lvl="0" indent="0" algn="ctr" rtl="0">
              <a:spcBef>
                <a:spcPts val="0"/>
              </a:spcBef>
              <a:spcAft>
                <a:spcPts val="0"/>
              </a:spcAft>
              <a:buNone/>
            </a:pPr>
            <a:r>
              <a:rPr lang="en-GB" sz="1100"/>
              <a:t>Average User Rating: 4</a:t>
            </a:r>
            <a:endParaRPr sz="1100"/>
          </a:p>
          <a:p>
            <a:pPr marL="0" lvl="0" indent="0" algn="ctr" rtl="0">
              <a:spcBef>
                <a:spcPts val="0"/>
              </a:spcBef>
              <a:spcAft>
                <a:spcPts val="0"/>
              </a:spcAft>
              <a:buNone/>
            </a:pPr>
            <a:r>
              <a:rPr lang="en-GB" sz="1100"/>
              <a:t>User Rating Count: 241</a:t>
            </a:r>
            <a:endParaRPr sz="1100"/>
          </a:p>
          <a:p>
            <a:pPr marL="0" lvl="0" indent="0" algn="ctr" rtl="0">
              <a:spcBef>
                <a:spcPts val="0"/>
              </a:spcBef>
              <a:spcAft>
                <a:spcPts val="0"/>
              </a:spcAft>
              <a:buNone/>
            </a:pPr>
            <a:r>
              <a:rPr lang="en-GB" sz="1100"/>
              <a:t>Hpercent_c_cnt: 0</a:t>
            </a:r>
            <a:endParaRPr sz="1100"/>
          </a:p>
          <a:p>
            <a:pPr marL="0" lvl="0" indent="0" algn="ctr" rtl="0">
              <a:spcBef>
                <a:spcPts val="0"/>
              </a:spcBef>
              <a:spcAft>
                <a:spcPts val="0"/>
              </a:spcAft>
              <a:buNone/>
            </a:pPr>
            <a:r>
              <a:rPr lang="en-GB" sz="1100"/>
              <a:t>max_c_cnt: 9,790</a:t>
            </a:r>
            <a:endParaRPr sz="1100"/>
          </a:p>
        </p:txBody>
      </p:sp>
      <p:pic>
        <p:nvPicPr>
          <p:cNvPr id="131" name="Google Shape;131;p19"/>
          <p:cNvPicPr preferRelativeResize="0"/>
          <p:nvPr/>
        </p:nvPicPr>
        <p:blipFill>
          <a:blip r:embed="rId4"/>
          <a:stretch>
            <a:fillRect/>
          </a:stretch>
        </p:blipFill>
        <p:spPr>
          <a:xfrm>
            <a:off x="6712838" y="1537875"/>
            <a:ext cx="1462450" cy="1462450"/>
          </a:xfrm>
          <a:prstGeom prst="rect">
            <a:avLst/>
          </a:prstGeom>
          <a:noFill/>
          <a:ln>
            <a:noFill/>
          </a:ln>
        </p:spPr>
      </p:pic>
      <p:sp>
        <p:nvSpPr>
          <p:cNvPr id="132" name="Google Shape;132;p19"/>
          <p:cNvSpPr txBox="1"/>
          <p:nvPr/>
        </p:nvSpPr>
        <p:spPr>
          <a:xfrm>
            <a:off x="6313213" y="3082275"/>
            <a:ext cx="2261700" cy="10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Age of Z</a:t>
            </a:r>
            <a:endParaRPr sz="1100" b="1"/>
          </a:p>
          <a:p>
            <a:pPr marL="0" lvl="0" indent="0" algn="ctr" rtl="0">
              <a:spcBef>
                <a:spcPts val="0"/>
              </a:spcBef>
              <a:spcAft>
                <a:spcPts val="0"/>
              </a:spcAft>
              <a:buNone/>
            </a:pPr>
            <a:r>
              <a:rPr lang="en-GB" sz="1100"/>
              <a:t>Average User Rating: 4.5</a:t>
            </a:r>
            <a:endParaRPr sz="1100"/>
          </a:p>
          <a:p>
            <a:pPr marL="0" lvl="0" indent="0" algn="ctr" rtl="0">
              <a:spcBef>
                <a:spcPts val="0"/>
              </a:spcBef>
              <a:spcAft>
                <a:spcPts val="0"/>
              </a:spcAft>
              <a:buNone/>
            </a:pPr>
            <a:r>
              <a:rPr lang="en-GB" sz="1100"/>
              <a:t>User Rating Count: 3,553</a:t>
            </a:r>
            <a:endParaRPr sz="1100"/>
          </a:p>
          <a:p>
            <a:pPr marL="0" lvl="0" indent="0" algn="ctr" rtl="0">
              <a:spcBef>
                <a:spcPts val="0"/>
              </a:spcBef>
              <a:spcAft>
                <a:spcPts val="0"/>
              </a:spcAft>
              <a:buNone/>
            </a:pPr>
            <a:r>
              <a:rPr lang="en-GB" sz="1100"/>
              <a:t>Hpercent_c_cnt: 0</a:t>
            </a:r>
            <a:endParaRPr sz="1100"/>
          </a:p>
          <a:p>
            <a:pPr marL="0" lvl="0" indent="0" algn="ctr" rtl="0">
              <a:spcBef>
                <a:spcPts val="0"/>
              </a:spcBef>
              <a:spcAft>
                <a:spcPts val="0"/>
              </a:spcAft>
              <a:buNone/>
            </a:pPr>
            <a:r>
              <a:rPr lang="en-GB" sz="1100"/>
              <a:t>max_c_cnt: 814</a:t>
            </a:r>
            <a:endParaRPr sz="11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20"/>
          <p:cNvSpPr txBox="1">
            <a:spLocks noGrp="1"/>
          </p:cNvSpPr>
          <p:nvPr>
            <p:ph type="title"/>
          </p:nvPr>
        </p:nvSpPr>
        <p:spPr>
          <a:xfrm>
            <a:off x="311700" y="445025"/>
            <a:ext cx="8520600" cy="660900"/>
          </a:xfrm>
          <a:prstGeom prst="rect">
            <a:avLst/>
          </a:prstGeom>
          <a:solidFill>
            <a:srgbClr val="073763"/>
          </a:solidFill>
          <a:effectLst>
            <a:outerShdw blurRad="57150" dist="19050" dir="5400000" algn="bl" rotWithShape="0">
              <a:srgbClr val="000000">
                <a:alpha val="50000"/>
              </a:srgbClr>
            </a:outerShdw>
          </a:effectLst>
        </p:spPr>
        <p:txBody>
          <a:bodyPr spcFirstLastPara="1" wrap="square" lIns="91425" tIns="91425" rIns="91425" bIns="91425" anchor="t" anchorCtr="0">
            <a:noAutofit/>
          </a:bodyPr>
          <a:lstStyle/>
          <a:p>
            <a:pPr marL="0" lvl="0" indent="0" algn="l" rtl="0">
              <a:spcBef>
                <a:spcPts val="0"/>
              </a:spcBef>
              <a:spcAft>
                <a:spcPts val="0"/>
              </a:spcAft>
              <a:buNone/>
            </a:pPr>
            <a:r>
              <a:rPr lang="en-GB" sz="1800">
                <a:solidFill>
                  <a:srgbClr val="FFFFFF"/>
                </a:solidFill>
              </a:rPr>
              <a:t>Results - False Positives : Game icons incorrectly classified as highly rated and but actual rating is &lt;4</a:t>
            </a:r>
            <a:endParaRPr sz="1800">
              <a:solidFill>
                <a:srgbClr val="FFFFFF"/>
              </a:solidFill>
            </a:endParaRPr>
          </a:p>
        </p:txBody>
      </p:sp>
      <p:sp>
        <p:nvSpPr>
          <p:cNvPr id="138" name="Google Shape;138;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sz="1000">
                <a:latin typeface="Arial" panose="020B0604020202020204"/>
                <a:ea typeface="Arial" panose="020B0604020202020204"/>
                <a:cs typeface="Arial" panose="020B0604020202020204"/>
                <a:sym typeface="Arial" panose="020B0604020202020204"/>
              </a:rPr>
            </a:fld>
            <a:endParaRPr sz="1000">
              <a:latin typeface="Arial" panose="020B0604020202020204"/>
              <a:ea typeface="Arial" panose="020B0604020202020204"/>
              <a:cs typeface="Arial" panose="020B0604020202020204"/>
              <a:sym typeface="Arial" panose="020B0604020202020204"/>
            </a:endParaRPr>
          </a:p>
        </p:txBody>
      </p:sp>
      <p:sp>
        <p:nvSpPr>
          <p:cNvPr id="139" name="Google Shape;139;p20"/>
          <p:cNvSpPr txBox="1"/>
          <p:nvPr/>
        </p:nvSpPr>
        <p:spPr>
          <a:xfrm>
            <a:off x="647425" y="3082275"/>
            <a:ext cx="1854600" cy="13563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Sport Car Driving : City Adventure</a:t>
            </a:r>
            <a:endParaRPr sz="1100" b="1"/>
          </a:p>
          <a:p>
            <a:pPr marL="0" lvl="0" indent="0" algn="ctr" rtl="0">
              <a:spcBef>
                <a:spcPts val="0"/>
              </a:spcBef>
              <a:spcAft>
                <a:spcPts val="0"/>
              </a:spcAft>
              <a:buNone/>
            </a:pPr>
            <a:r>
              <a:rPr lang="en-GB" sz="1100"/>
              <a:t>Average User Rating: 3</a:t>
            </a:r>
            <a:endParaRPr sz="1100"/>
          </a:p>
          <a:p>
            <a:pPr marL="0" lvl="0" indent="0" algn="ctr" rtl="0">
              <a:spcBef>
                <a:spcPts val="0"/>
              </a:spcBef>
              <a:spcAft>
                <a:spcPts val="0"/>
              </a:spcAft>
              <a:buNone/>
            </a:pPr>
            <a:r>
              <a:rPr lang="en-GB" sz="1100"/>
              <a:t>User Rating Count: 97</a:t>
            </a:r>
            <a:endParaRPr sz="1100"/>
          </a:p>
          <a:p>
            <a:pPr marL="0" lvl="0" indent="0" algn="ctr" rtl="0">
              <a:spcBef>
                <a:spcPts val="0"/>
              </a:spcBef>
              <a:spcAft>
                <a:spcPts val="0"/>
              </a:spcAft>
              <a:buNone/>
            </a:pPr>
            <a:r>
              <a:rPr lang="en-GB" sz="1100"/>
              <a:t>Hpercent_c_cnt: 0</a:t>
            </a:r>
            <a:endParaRPr sz="1100"/>
          </a:p>
          <a:p>
            <a:pPr marL="0" lvl="0" indent="0" algn="ctr" rtl="0">
              <a:spcBef>
                <a:spcPts val="0"/>
              </a:spcBef>
              <a:spcAft>
                <a:spcPts val="0"/>
              </a:spcAft>
              <a:buNone/>
            </a:pPr>
            <a:r>
              <a:rPr lang="en-GB" sz="1100"/>
              <a:t>max_c_cnt: 1,707</a:t>
            </a:r>
            <a:endParaRPr sz="1100"/>
          </a:p>
        </p:txBody>
      </p:sp>
      <p:sp>
        <p:nvSpPr>
          <p:cNvPr id="140" name="Google Shape;140;p20"/>
          <p:cNvSpPr txBox="1"/>
          <p:nvPr/>
        </p:nvSpPr>
        <p:spPr>
          <a:xfrm>
            <a:off x="2330188" y="3082275"/>
            <a:ext cx="2261700" cy="10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Free Ping Pong Table Tennis</a:t>
            </a:r>
            <a:endParaRPr sz="1100" b="1"/>
          </a:p>
          <a:p>
            <a:pPr marL="0" lvl="0" indent="0" algn="ctr" rtl="0">
              <a:spcBef>
                <a:spcPts val="0"/>
              </a:spcBef>
              <a:spcAft>
                <a:spcPts val="0"/>
              </a:spcAft>
              <a:buNone/>
            </a:pPr>
            <a:r>
              <a:rPr lang="en-GB" sz="1100"/>
              <a:t>Average User Rating: 2.5</a:t>
            </a:r>
            <a:endParaRPr sz="1100"/>
          </a:p>
          <a:p>
            <a:pPr marL="0" lvl="0" indent="0" algn="ctr" rtl="0">
              <a:spcBef>
                <a:spcPts val="0"/>
              </a:spcBef>
              <a:spcAft>
                <a:spcPts val="0"/>
              </a:spcAft>
              <a:buNone/>
            </a:pPr>
            <a:r>
              <a:rPr lang="en-GB" sz="1100"/>
              <a:t>User Rating Count: 660</a:t>
            </a:r>
            <a:endParaRPr sz="1100"/>
          </a:p>
          <a:p>
            <a:pPr marL="0" lvl="0" indent="0" algn="ctr" rtl="0">
              <a:spcBef>
                <a:spcPts val="0"/>
              </a:spcBef>
              <a:spcAft>
                <a:spcPts val="0"/>
              </a:spcAft>
              <a:buNone/>
            </a:pPr>
            <a:r>
              <a:rPr lang="en-GB" sz="1100"/>
              <a:t>Hpercent_c_cnt: 0</a:t>
            </a:r>
            <a:endParaRPr sz="1100"/>
          </a:p>
          <a:p>
            <a:pPr marL="0" lvl="0" indent="0" algn="ctr" rtl="0">
              <a:spcBef>
                <a:spcPts val="0"/>
              </a:spcBef>
              <a:spcAft>
                <a:spcPts val="0"/>
              </a:spcAft>
              <a:buNone/>
            </a:pPr>
            <a:r>
              <a:rPr lang="en-GB" sz="1100"/>
              <a:t>max_c_cnt: 2,678</a:t>
            </a:r>
            <a:endParaRPr sz="1100"/>
          </a:p>
        </p:txBody>
      </p:sp>
      <p:sp>
        <p:nvSpPr>
          <p:cNvPr id="141" name="Google Shape;141;p20"/>
          <p:cNvSpPr txBox="1"/>
          <p:nvPr/>
        </p:nvSpPr>
        <p:spPr>
          <a:xfrm>
            <a:off x="4312263" y="3082275"/>
            <a:ext cx="2261700" cy="10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Tools for MTG</a:t>
            </a:r>
            <a:endParaRPr sz="1100" b="1"/>
          </a:p>
          <a:p>
            <a:pPr marL="0" lvl="0" indent="0" algn="ctr" rtl="0">
              <a:spcBef>
                <a:spcPts val="0"/>
              </a:spcBef>
              <a:spcAft>
                <a:spcPts val="0"/>
              </a:spcAft>
              <a:buNone/>
            </a:pPr>
            <a:r>
              <a:rPr lang="en-GB" sz="1100"/>
              <a:t>Average User Rating: 3.5</a:t>
            </a:r>
            <a:endParaRPr sz="1100"/>
          </a:p>
          <a:p>
            <a:pPr marL="0" lvl="0" indent="0" algn="ctr" rtl="0">
              <a:spcBef>
                <a:spcPts val="0"/>
              </a:spcBef>
              <a:spcAft>
                <a:spcPts val="0"/>
              </a:spcAft>
              <a:buNone/>
            </a:pPr>
            <a:r>
              <a:rPr lang="en-GB" sz="1100"/>
              <a:t>User Rating Count: 13</a:t>
            </a:r>
            <a:endParaRPr sz="1100"/>
          </a:p>
          <a:p>
            <a:pPr marL="0" lvl="0" indent="0" algn="ctr" rtl="0">
              <a:spcBef>
                <a:spcPts val="0"/>
              </a:spcBef>
              <a:spcAft>
                <a:spcPts val="0"/>
              </a:spcAft>
              <a:buNone/>
            </a:pPr>
            <a:r>
              <a:rPr lang="en-GB" sz="1100"/>
              <a:t>Hpercent_c_cnt: 0</a:t>
            </a:r>
            <a:endParaRPr sz="1100"/>
          </a:p>
          <a:p>
            <a:pPr marL="0" lvl="0" indent="0" algn="ctr" rtl="0">
              <a:spcBef>
                <a:spcPts val="0"/>
              </a:spcBef>
              <a:spcAft>
                <a:spcPts val="0"/>
              </a:spcAft>
              <a:buNone/>
            </a:pPr>
            <a:r>
              <a:rPr lang="en-GB" sz="1100"/>
              <a:t>max_c_cnt: 24,240</a:t>
            </a:r>
            <a:endParaRPr sz="1100"/>
          </a:p>
        </p:txBody>
      </p:sp>
      <p:sp>
        <p:nvSpPr>
          <p:cNvPr id="142" name="Google Shape;142;p20"/>
          <p:cNvSpPr txBox="1"/>
          <p:nvPr/>
        </p:nvSpPr>
        <p:spPr>
          <a:xfrm>
            <a:off x="6391538" y="3082275"/>
            <a:ext cx="2261700" cy="1060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1100" b="1"/>
              <a:t>Stick Castles War</a:t>
            </a:r>
            <a:endParaRPr sz="1100" b="1"/>
          </a:p>
          <a:p>
            <a:pPr marL="0" lvl="0" indent="0" algn="ctr" rtl="0">
              <a:spcBef>
                <a:spcPts val="0"/>
              </a:spcBef>
              <a:spcAft>
                <a:spcPts val="0"/>
              </a:spcAft>
              <a:buNone/>
            </a:pPr>
            <a:r>
              <a:rPr lang="en-GB" sz="1100"/>
              <a:t>Average User Rating: 3.5</a:t>
            </a:r>
            <a:endParaRPr sz="1100"/>
          </a:p>
          <a:p>
            <a:pPr marL="0" lvl="0" indent="0" algn="ctr" rtl="0">
              <a:spcBef>
                <a:spcPts val="0"/>
              </a:spcBef>
              <a:spcAft>
                <a:spcPts val="0"/>
              </a:spcAft>
              <a:buNone/>
            </a:pPr>
            <a:r>
              <a:rPr lang="en-GB" sz="1100"/>
              <a:t>User Rating Count: 71</a:t>
            </a:r>
            <a:endParaRPr sz="1100"/>
          </a:p>
          <a:p>
            <a:pPr marL="0" lvl="0" indent="0" algn="ctr" rtl="0">
              <a:spcBef>
                <a:spcPts val="0"/>
              </a:spcBef>
              <a:spcAft>
                <a:spcPts val="0"/>
              </a:spcAft>
              <a:buNone/>
            </a:pPr>
            <a:r>
              <a:rPr lang="en-GB" sz="1100"/>
              <a:t>Hpercent_c_cnt: 0</a:t>
            </a:r>
            <a:endParaRPr sz="1100"/>
          </a:p>
          <a:p>
            <a:pPr marL="0" lvl="0" indent="0" algn="ctr" rtl="0">
              <a:spcBef>
                <a:spcPts val="0"/>
              </a:spcBef>
              <a:spcAft>
                <a:spcPts val="0"/>
              </a:spcAft>
              <a:buNone/>
            </a:pPr>
            <a:r>
              <a:rPr lang="en-GB" sz="1100"/>
              <a:t>max_c_cnt: 40,396</a:t>
            </a:r>
            <a:endParaRPr sz="1100"/>
          </a:p>
        </p:txBody>
      </p:sp>
      <p:pic>
        <p:nvPicPr>
          <p:cNvPr id="143" name="Google Shape;143;p20"/>
          <p:cNvPicPr preferRelativeResize="0"/>
          <p:nvPr/>
        </p:nvPicPr>
        <p:blipFill>
          <a:blip r:embed="rId1"/>
          <a:stretch>
            <a:fillRect/>
          </a:stretch>
        </p:blipFill>
        <p:spPr>
          <a:xfrm>
            <a:off x="843513" y="1537896"/>
            <a:ext cx="1462426" cy="1462426"/>
          </a:xfrm>
          <a:prstGeom prst="rect">
            <a:avLst/>
          </a:prstGeom>
          <a:noFill/>
          <a:ln>
            <a:noFill/>
          </a:ln>
        </p:spPr>
      </p:pic>
      <p:pic>
        <p:nvPicPr>
          <p:cNvPr id="144" name="Google Shape;144;p20"/>
          <p:cNvPicPr preferRelativeResize="0"/>
          <p:nvPr/>
        </p:nvPicPr>
        <p:blipFill>
          <a:blip r:embed="rId2"/>
          <a:stretch>
            <a:fillRect/>
          </a:stretch>
        </p:blipFill>
        <p:spPr>
          <a:xfrm>
            <a:off x="2802012" y="1537888"/>
            <a:ext cx="1462426" cy="1462426"/>
          </a:xfrm>
          <a:prstGeom prst="rect">
            <a:avLst/>
          </a:prstGeom>
          <a:noFill/>
          <a:ln>
            <a:noFill/>
          </a:ln>
        </p:spPr>
      </p:pic>
      <p:pic>
        <p:nvPicPr>
          <p:cNvPr id="145" name="Google Shape;145;p20"/>
          <p:cNvPicPr preferRelativeResize="0"/>
          <p:nvPr/>
        </p:nvPicPr>
        <p:blipFill>
          <a:blip r:embed="rId3"/>
          <a:stretch>
            <a:fillRect/>
          </a:stretch>
        </p:blipFill>
        <p:spPr>
          <a:xfrm>
            <a:off x="4711911" y="1537900"/>
            <a:ext cx="1462426" cy="1462426"/>
          </a:xfrm>
          <a:prstGeom prst="rect">
            <a:avLst/>
          </a:prstGeom>
          <a:noFill/>
          <a:ln>
            <a:noFill/>
          </a:ln>
        </p:spPr>
      </p:pic>
      <p:pic>
        <p:nvPicPr>
          <p:cNvPr id="146" name="Google Shape;146;p20"/>
          <p:cNvPicPr preferRelativeResize="0"/>
          <p:nvPr/>
        </p:nvPicPr>
        <p:blipFill>
          <a:blip r:embed="rId4"/>
          <a:stretch>
            <a:fillRect/>
          </a:stretch>
        </p:blipFill>
        <p:spPr>
          <a:xfrm>
            <a:off x="6791188" y="1537900"/>
            <a:ext cx="1462426" cy="1462426"/>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2800</Words>
  <Application>WPS Presentation</Application>
  <PresentationFormat>On-screen Show (16:9)</PresentationFormat>
  <Paragraphs>171</Paragraphs>
  <Slides>8</Slides>
  <Notes>8</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8</vt:i4>
      </vt:variant>
    </vt:vector>
  </HeadingPairs>
  <TitlesOfParts>
    <vt:vector size="16" baseType="lpstr">
      <vt:lpstr>Arial</vt:lpstr>
      <vt:lpstr>SimSun</vt:lpstr>
      <vt:lpstr>Wingdings</vt:lpstr>
      <vt:lpstr>Arial</vt:lpstr>
      <vt:lpstr>Maven Pro</vt:lpstr>
      <vt:lpstr>Microsoft YaHei</vt:lpstr>
      <vt:lpstr>Arial Unicode MS</vt:lpstr>
      <vt:lpstr>Simple Light</vt:lpstr>
      <vt:lpstr>Apple App Store Game Icons linked to User Rating</vt:lpstr>
      <vt:lpstr>Objective</vt:lpstr>
      <vt:lpstr>Data Preparation</vt:lpstr>
      <vt:lpstr>Data Exploration</vt:lpstr>
      <vt:lpstr>Data Modeling - Random Forest Classifier</vt:lpstr>
      <vt:lpstr>Data Modeling - Random Forest Classifier</vt:lpstr>
      <vt:lpstr>Results - True Positives : Game icons correctly classified as highly rated and actual rating is 4+</vt:lpstr>
      <vt:lpstr>Results - False Positives : Game icons incorrectly classified as highly rated and but actual rating is &lt;4</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Apple App Store Game Icons linked to User Rating</dc:title>
  <dc:creator/>
  <cp:lastModifiedBy>leona</cp:lastModifiedBy>
  <cp:revision>7</cp:revision>
  <dcterms:created xsi:type="dcterms:W3CDTF">2019-12-03T22:10:24Z</dcterms:created>
  <dcterms:modified xsi:type="dcterms:W3CDTF">2019-12-03T22:11:53Z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1033-11.2.0.9052</vt:lpwstr>
  </property>
</Properties>
</file>